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332" r:id="rId3"/>
    <p:sldId id="330" r:id="rId4"/>
    <p:sldId id="331" r:id="rId5"/>
    <p:sldId id="333" r:id="rId6"/>
    <p:sldId id="334" r:id="rId7"/>
    <p:sldId id="335" r:id="rId8"/>
    <p:sldId id="336" r:id="rId9"/>
    <p:sldId id="340" r:id="rId10"/>
    <p:sldId id="337" r:id="rId11"/>
    <p:sldId id="338" r:id="rId12"/>
    <p:sldId id="339" r:id="rId13"/>
    <p:sldId id="341" r:id="rId14"/>
    <p:sldId id="345" r:id="rId15"/>
    <p:sldId id="281" r:id="rId16"/>
    <p:sldId id="342" r:id="rId17"/>
    <p:sldId id="343" r:id="rId18"/>
    <p:sldId id="348" r:id="rId19"/>
    <p:sldId id="318" r:id="rId20"/>
    <p:sldId id="347" r:id="rId21"/>
    <p:sldId id="298" r:id="rId22"/>
    <p:sldId id="350" r:id="rId23"/>
    <p:sldId id="296" r:id="rId24"/>
    <p:sldId id="346" r:id="rId25"/>
    <p:sldId id="349" r:id="rId26"/>
    <p:sldId id="325" r:id="rId27"/>
    <p:sldId id="288" r:id="rId28"/>
    <p:sldId id="292" r:id="rId29"/>
    <p:sldId id="257" r:id="rId30"/>
    <p:sldId id="267" r:id="rId31"/>
    <p:sldId id="268" r:id="rId32"/>
    <p:sldId id="258" r:id="rId33"/>
    <p:sldId id="259" r:id="rId34"/>
    <p:sldId id="272" r:id="rId35"/>
    <p:sldId id="263" r:id="rId36"/>
    <p:sldId id="265" r:id="rId37"/>
    <p:sldId id="266" r:id="rId38"/>
    <p:sldId id="261" r:id="rId39"/>
    <p:sldId id="280" r:id="rId40"/>
    <p:sldId id="360" r:id="rId41"/>
    <p:sldId id="270" r:id="rId42"/>
    <p:sldId id="271" r:id="rId43"/>
    <p:sldId id="283" r:id="rId44"/>
    <p:sldId id="264" r:id="rId45"/>
    <p:sldId id="344" r:id="rId46"/>
    <p:sldId id="273" r:id="rId47"/>
    <p:sldId id="260" r:id="rId48"/>
    <p:sldId id="269" r:id="rId49"/>
    <p:sldId id="274" r:id="rId50"/>
    <p:sldId id="276" r:id="rId51"/>
    <p:sldId id="262" r:id="rId52"/>
    <p:sldId id="275" r:id="rId53"/>
    <p:sldId id="278" r:id="rId54"/>
    <p:sldId id="277" r:id="rId55"/>
    <p:sldId id="352" r:id="rId56"/>
    <p:sldId id="351" r:id="rId57"/>
    <p:sldId id="353" r:id="rId58"/>
    <p:sldId id="322" r:id="rId59"/>
    <p:sldId id="284" r:id="rId60"/>
    <p:sldId id="356" r:id="rId61"/>
    <p:sldId id="355" r:id="rId62"/>
    <p:sldId id="354" r:id="rId63"/>
    <p:sldId id="357" r:id="rId64"/>
    <p:sldId id="293" r:id="rId65"/>
    <p:sldId id="327" r:id="rId66"/>
    <p:sldId id="303" r:id="rId67"/>
    <p:sldId id="314" r:id="rId68"/>
    <p:sldId id="287" r:id="rId69"/>
    <p:sldId id="312" r:id="rId70"/>
    <p:sldId id="358" r:id="rId71"/>
    <p:sldId id="282" r:id="rId72"/>
    <p:sldId id="290" r:id="rId73"/>
    <p:sldId id="291" r:id="rId74"/>
    <p:sldId id="301" r:id="rId75"/>
    <p:sldId id="305" r:id="rId76"/>
    <p:sldId id="304" r:id="rId77"/>
    <p:sldId id="307" r:id="rId78"/>
    <p:sldId id="329" r:id="rId79"/>
    <p:sldId id="308" r:id="rId80"/>
    <p:sldId id="359" r:id="rId81"/>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980" y="-7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5D67AD-A702-4834-B655-1662B96A5B14}" type="datetimeFigureOut">
              <a:rPr lang="uk-UA" smtClean="0"/>
              <a:t>09.04.2020</a:t>
            </a:fld>
            <a:endParaRPr lang="uk-UA"/>
          </a:p>
        </p:txBody>
      </p:sp>
      <p:sp>
        <p:nvSpPr>
          <p:cNvPr id="4" name="Місце для зображення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6" name="Місце для нижнього колонтитула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C7E1CE-CFF4-4BB8-8851-09D6A4BBD0E2}" type="slidenum">
              <a:rPr lang="uk-UA" smtClean="0"/>
              <a:t>‹№›</a:t>
            </a:fld>
            <a:endParaRPr lang="uk-UA"/>
          </a:p>
        </p:txBody>
      </p:sp>
    </p:spTree>
    <p:extLst>
      <p:ext uri="{BB962C8B-B14F-4D97-AF65-F5344CB8AC3E}">
        <p14:creationId xmlns:p14="http://schemas.microsoft.com/office/powerpoint/2010/main" val="351337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9B034FE2-A787-4ECE-82EA-3505A89A2688}" type="datetimeFigureOut">
              <a:rPr lang="uk-UA" smtClean="0"/>
              <a:t>09.04.2020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2415233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9B034FE2-A787-4ECE-82EA-3505A89A2688}" type="datetimeFigureOut">
              <a:rPr lang="uk-UA" smtClean="0"/>
              <a:t>09.04.2020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3932679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9B034FE2-A787-4ECE-82EA-3505A89A2688}" type="datetimeFigureOut">
              <a:rPr lang="uk-UA" smtClean="0"/>
              <a:t>09.04.2020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213899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9B034FE2-A787-4ECE-82EA-3505A89A2688}" type="datetimeFigureOut">
              <a:rPr lang="uk-UA" smtClean="0"/>
              <a:t>09.04.2020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382644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9B034FE2-A787-4ECE-82EA-3505A89A2688}" type="datetimeFigureOut">
              <a:rPr lang="uk-UA" smtClean="0"/>
              <a:t>09.04.2020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3441775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9B034FE2-A787-4ECE-82EA-3505A89A2688}" type="datetimeFigureOut">
              <a:rPr lang="uk-UA" smtClean="0"/>
              <a:t>09.04.2020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293813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9B034FE2-A787-4ECE-82EA-3505A89A2688}" type="datetimeFigureOut">
              <a:rPr lang="uk-UA" smtClean="0"/>
              <a:t>09.04.2020</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1692140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9B034FE2-A787-4ECE-82EA-3505A89A2688}" type="datetimeFigureOut">
              <a:rPr lang="uk-UA" smtClean="0"/>
              <a:t>09.04.2020</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48056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9B034FE2-A787-4ECE-82EA-3505A89A2688}" type="datetimeFigureOut">
              <a:rPr lang="uk-UA" smtClean="0"/>
              <a:t>09.04.2020</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114269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9B034FE2-A787-4ECE-82EA-3505A89A2688}" type="datetimeFigureOut">
              <a:rPr lang="uk-UA" smtClean="0"/>
              <a:t>09.04.2020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221459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9B034FE2-A787-4ECE-82EA-3505A89A2688}" type="datetimeFigureOut">
              <a:rPr lang="uk-UA" smtClean="0"/>
              <a:t>09.04.2020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066FEFF8-B819-450D-943B-1E4EFC0FDB16}" type="slidenum">
              <a:rPr lang="uk-UA" smtClean="0"/>
              <a:t>‹№›</a:t>
            </a:fld>
            <a:endParaRPr lang="uk-UA"/>
          </a:p>
        </p:txBody>
      </p:sp>
    </p:spTree>
    <p:extLst>
      <p:ext uri="{BB962C8B-B14F-4D97-AF65-F5344CB8AC3E}">
        <p14:creationId xmlns:p14="http://schemas.microsoft.com/office/powerpoint/2010/main" val="224248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34FE2-A787-4ECE-82EA-3505A89A2688}" type="datetimeFigureOut">
              <a:rPr lang="uk-UA" smtClean="0"/>
              <a:t>09.04.2020</a:t>
            </a:fld>
            <a:endParaRPr lang="uk-UA"/>
          </a:p>
        </p:txBody>
      </p:sp>
      <p:sp>
        <p:nvSpPr>
          <p:cNvPr id="5" name="Місце для нижнього колонтитула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FEFF8-B819-450D-943B-1E4EFC0FDB16}" type="slidenum">
              <a:rPr lang="uk-UA" smtClean="0"/>
              <a:t>‹№›</a:t>
            </a:fld>
            <a:endParaRPr lang="uk-UA"/>
          </a:p>
        </p:txBody>
      </p:sp>
    </p:spTree>
    <p:extLst>
      <p:ext uri="{BB962C8B-B14F-4D97-AF65-F5344CB8AC3E}">
        <p14:creationId xmlns:p14="http://schemas.microsoft.com/office/powerpoint/2010/main" val="420784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image" Target="../media/image54.gif"/></Relationships>
</file>

<file path=ppt/slides/_rels/slide3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7.xml"/><Relationship Id="rId5" Type="http://schemas.openxmlformats.org/officeDocument/2006/relationships/image" Target="../media/image53.gif"/><Relationship Id="rId4" Type="http://schemas.openxmlformats.org/officeDocument/2006/relationships/image" Target="../media/image70.gif"/></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3.gif"/><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gif"/><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Результат пошуку зображень за запитом &quot;амазонка&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769" y="-1"/>
            <a:ext cx="3000337" cy="1304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Результат пошуку зображень за запитом &quot;подводный мир кораллы&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7877"/>
          <a:stretch/>
        </p:blipFill>
        <p:spPr bwMode="auto">
          <a:xfrm>
            <a:off x="4774440" y="3941803"/>
            <a:ext cx="2794011" cy="13752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8" descr="Результат пошуку зображень за запитом &quot;оазис&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549769" cy="1304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2" descr="Результат пошуку зображень за запитом &quot;гори&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3088" y="1304389"/>
            <a:ext cx="3725144" cy="19694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6" descr="Результат пошуку зображень за запитом &quot;африканський слон&quot;"/>
          <p:cNvPicPr>
            <a:picLocks noChangeAspect="1" noChangeArrowheads="1"/>
          </p:cNvPicPr>
          <p:nvPr/>
        </p:nvPicPr>
        <p:blipFill rotWithShape="1">
          <a:blip r:embed="rId6">
            <a:extLst>
              <a:ext uri="{28A0092B-C50C-407E-A947-70E740481C1C}">
                <a14:useLocalDpi xmlns:a14="http://schemas.microsoft.com/office/drawing/2010/main" val="0"/>
              </a:ext>
            </a:extLst>
          </a:blip>
          <a:srcRect r="14248"/>
          <a:stretch/>
        </p:blipFill>
        <p:spPr bwMode="auto">
          <a:xfrm>
            <a:off x="2870" y="1304388"/>
            <a:ext cx="1904834" cy="19694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8" descr="Результат пошуку зображень за запитом &quot;колібрі&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3363" y="-1"/>
            <a:ext cx="1480637" cy="14847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308853"/>
            <a:ext cx="2123729" cy="1546307"/>
          </a:xfrm>
          <a:prstGeom prst="rect">
            <a:avLst/>
          </a:prstGeom>
          <a:ln>
            <a:noFill/>
          </a:ln>
          <a:effectLst>
            <a:softEdge rad="112500"/>
          </a:effectLst>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4221" y="0"/>
            <a:ext cx="2129141" cy="1628800"/>
          </a:xfrm>
          <a:prstGeom prst="rect">
            <a:avLst/>
          </a:prstGeom>
          <a:ln>
            <a:noFill/>
          </a:ln>
          <a:effectLst>
            <a:softEdge rad="112500"/>
          </a:effectLst>
        </p:spPr>
      </p:pic>
      <p:pic>
        <p:nvPicPr>
          <p:cNvPr id="4" name="Picture 20" descr="Результат пошуку зображень за запитом &quot;циклон&quot;"/>
          <p:cNvPicPr>
            <a:picLocks noChangeAspect="1" noChangeArrowheads="1"/>
          </p:cNvPicPr>
          <p:nvPr/>
        </p:nvPicPr>
        <p:blipFill rotWithShape="1">
          <a:blip r:embed="rId10">
            <a:extLst>
              <a:ext uri="{28A0092B-C50C-407E-A947-70E740481C1C}">
                <a14:useLocalDpi xmlns:a14="http://schemas.microsoft.com/office/drawing/2010/main" val="0"/>
              </a:ext>
            </a:extLst>
          </a:blip>
          <a:srcRect l="-33" t="14828" r="33" b="5027"/>
          <a:stretch/>
        </p:blipFill>
        <p:spPr bwMode="auto">
          <a:xfrm>
            <a:off x="7452320" y="3427497"/>
            <a:ext cx="1683651" cy="2055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6" descr="Результат пошуку зображень за запитом &quot;полярні&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23728" y="5308853"/>
            <a:ext cx="2335713" cy="15408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4" descr="Результат пошуку зображень за запитом &quot;анхель&quo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54687" y="5261305"/>
            <a:ext cx="2407090" cy="16476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Пов’язане зображення"/>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91243" y="5356846"/>
            <a:ext cx="1524778" cy="15905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2" descr="Результат пошуку зображень за запитом &quot;жираф&quot;"/>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5496" r="30437"/>
          <a:stretch/>
        </p:blipFill>
        <p:spPr bwMode="auto">
          <a:xfrm>
            <a:off x="6598792" y="5175605"/>
            <a:ext cx="1212128" cy="17218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20" descr="Результат пошуку зображень за запитом &quot;вулкан&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52320" y="1414110"/>
            <a:ext cx="1691680" cy="21995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descr="Результат пошуку зображень за запитом &quot;планета земля&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52945" y="742392"/>
            <a:ext cx="3868763" cy="3622714"/>
          </a:xfrm>
          <a:prstGeom prst="ellipse">
            <a:avLst/>
          </a:prstGeom>
          <a:ln>
            <a:noFill/>
          </a:ln>
          <a:effectLst>
            <a:softEdge rad="215900"/>
          </a:effectLst>
          <a:extLst>
            <a:ext uri="{909E8E84-426E-40DD-AFC4-6F175D3DCCD1}">
              <a14:hiddenFill xmlns:a14="http://schemas.microsoft.com/office/drawing/2010/main">
                <a:solidFill>
                  <a:srgbClr val="FFFFFF"/>
                </a:solidFill>
              </a14:hiddenFill>
            </a:ext>
          </a:extLst>
        </p:spPr>
      </p:pic>
      <p:pic>
        <p:nvPicPr>
          <p:cNvPr id="17" name="Picture 8" descr="Результат пошуку зображень за запитом &quot;синій кит&quo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959865">
            <a:off x="4126368" y="4787955"/>
            <a:ext cx="1296144" cy="946700"/>
          </a:xfrm>
          <a:prstGeom prst="roundRect">
            <a:avLst>
              <a:gd name="adj" fmla="val 368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5" name="Прямокутник 24"/>
          <p:cNvSpPr/>
          <p:nvPr/>
        </p:nvSpPr>
        <p:spPr>
          <a:xfrm>
            <a:off x="2870" y="3138549"/>
            <a:ext cx="4866482"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Загальні </a:t>
            </a:r>
            <a:r>
              <a:rPr lang="uk-UA"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закономірності</a:t>
            </a:r>
            <a:endParaRPr lang="uk-UA"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uk-UA"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a:t>
            </a:r>
            <a:r>
              <a:rPr lang="uk-UA"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еографічної оболонки </a:t>
            </a:r>
            <a:r>
              <a:rPr lang="uk-UA" sz="32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Землі</a:t>
            </a:r>
          </a:p>
          <a:p>
            <a:pPr algn="ctr"/>
            <a:endParaRPr lang="uk-UA" sz="32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TextBox 1"/>
          <p:cNvSpPr txBox="1"/>
          <p:nvPr/>
        </p:nvSpPr>
        <p:spPr>
          <a:xfrm>
            <a:off x="274437" y="4629436"/>
            <a:ext cx="4047068" cy="830997"/>
          </a:xfrm>
          <a:prstGeom prst="rect">
            <a:avLst/>
          </a:prstGeom>
          <a:noFill/>
        </p:spPr>
        <p:txBody>
          <a:bodyPr wrap="square" rtlCol="0">
            <a:spAutoFit/>
          </a:bodyPr>
          <a:lstStyle/>
          <a:p>
            <a:pPr algn="ctr"/>
            <a:r>
              <a:rPr lang="uk-UA" sz="1600" b="1" i="1" dirty="0" smtClean="0"/>
              <a:t>Підготував асистент кафедри географії та методики її навчання – </a:t>
            </a:r>
          </a:p>
          <a:p>
            <a:pPr algn="ctr"/>
            <a:r>
              <a:rPr lang="uk-UA" sz="1600" b="1" i="1" dirty="0" smtClean="0"/>
              <a:t>Сарнавський Сергій Петрович</a:t>
            </a:r>
            <a:endParaRPr lang="uk-UA" sz="1600" b="1" i="1" dirty="0"/>
          </a:p>
        </p:txBody>
      </p:sp>
    </p:spTree>
    <p:extLst>
      <p:ext uri="{BB962C8B-B14F-4D97-AF65-F5344CB8AC3E}">
        <p14:creationId xmlns:p14="http://schemas.microsoft.com/office/powerpoint/2010/main" val="2045094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0" y="0"/>
            <a:ext cx="9144000" cy="203132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uk-UA" dirty="0"/>
              <a:t>Саме завдяки кругообігу речовин та перетворенню енергії в географічній оболонці всі її компоненти взаємодіють між собою. Розрізняють великі й малі </a:t>
            </a:r>
            <a:r>
              <a:rPr lang="uk-UA" dirty="0" err="1"/>
              <a:t>кругообіги</a:t>
            </a:r>
            <a:r>
              <a:rPr lang="uk-UA" dirty="0"/>
              <a:t>. Найважливіші з них - це ті, що безпосередньо впливають на органічний світ. Це </a:t>
            </a:r>
            <a:r>
              <a:rPr lang="uk-UA" dirty="0" err="1"/>
              <a:t>кругообіги</a:t>
            </a:r>
            <a:r>
              <a:rPr lang="uk-UA" dirty="0"/>
              <a:t> вуглецю, кисню, азоту. Усі </a:t>
            </a:r>
            <a:r>
              <a:rPr lang="uk-UA" dirty="0" err="1"/>
              <a:t>кругообіги</a:t>
            </a:r>
            <a:r>
              <a:rPr lang="uk-UA" dirty="0"/>
              <a:t> взаємопов'язані і входять до загального великого кругообігу: космос - географічна оболонка - глибинні шари Землі. </a:t>
            </a:r>
            <a:r>
              <a:rPr lang="uk-UA" dirty="0" err="1"/>
              <a:t>Кругообіги</a:t>
            </a:r>
            <a:r>
              <a:rPr lang="uk-UA" dirty="0"/>
              <a:t> є відносно стабільними, і тому підтримують певну природну рівновагу. Діяльність людини часто порушує природні </a:t>
            </a:r>
            <a:r>
              <a:rPr lang="uk-UA" dirty="0" err="1"/>
              <a:t>кругообіги</a:t>
            </a:r>
            <a:r>
              <a:rPr lang="uk-UA" dirty="0"/>
              <a:t>, що призводить до їхнього руйнування.</a:t>
            </a:r>
          </a:p>
        </p:txBody>
      </p:sp>
      <p:pic>
        <p:nvPicPr>
          <p:cNvPr id="8196" name="Picture 4" descr="Water cycle diagram-uk.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249" y="2062331"/>
            <a:ext cx="5723501" cy="479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41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1/19/%D0%9A%D1%80%D1%83%D0%B3%D0%BE%D0%BE%D0%B1%D1%96%D0%B3_%D0%9A%D0%B0%D1%80%D0%B1%D0%BE%D0%BD%D1%83_%28%D0%B2%D1%83%D0%B3%D0%BB%D0%B5%D1%86%D1%8E%29_.png/1280px-%D0%9A%D1%80%D1%83%D0%B3%D0%BE%D0%BE%D0%B1%D1%96%D0%B3_%D0%9A%D0%B0%D1%80%D0%B1%D0%BE%D0%BD%D1%83_%28%D0%B2%D1%83%D0%B3%D0%BB%D0%B5%D1%86%D1%8E%29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365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077218"/>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dirty="0" err="1">
                <a:ln>
                  <a:solidFill>
                    <a:srgbClr val="002060"/>
                  </a:solidFill>
                </a:ln>
              </a:rPr>
              <a:t>Ритмічність</a:t>
            </a:r>
            <a:r>
              <a:rPr lang="ru-RU" sz="3200" dirty="0">
                <a:ln>
                  <a:solidFill>
                    <a:srgbClr val="002060"/>
                  </a:solidFill>
                </a:ln>
              </a:rPr>
              <a:t> - </a:t>
            </a:r>
            <a:r>
              <a:rPr lang="ru-RU" sz="3200" dirty="0" err="1">
                <a:ln>
                  <a:solidFill>
                    <a:srgbClr val="002060"/>
                  </a:solidFill>
                </a:ln>
              </a:rPr>
              <a:t>закономірна</a:t>
            </a:r>
            <a:r>
              <a:rPr lang="ru-RU" sz="3200" dirty="0">
                <a:ln>
                  <a:solidFill>
                    <a:srgbClr val="002060"/>
                  </a:solidFill>
                </a:ln>
              </a:rPr>
              <a:t> </a:t>
            </a:r>
            <a:r>
              <a:rPr lang="ru-RU" sz="3200" dirty="0" err="1">
                <a:ln>
                  <a:solidFill>
                    <a:srgbClr val="002060"/>
                  </a:solidFill>
                </a:ln>
              </a:rPr>
              <a:t>повторюваність</a:t>
            </a:r>
            <a:r>
              <a:rPr lang="ru-RU" sz="3200" dirty="0">
                <a:ln>
                  <a:solidFill>
                    <a:srgbClr val="002060"/>
                  </a:solidFill>
                </a:ln>
              </a:rPr>
              <a:t> у </a:t>
            </a:r>
            <a:r>
              <a:rPr lang="ru-RU" sz="3200" dirty="0" err="1">
                <a:ln>
                  <a:solidFill>
                    <a:srgbClr val="002060"/>
                  </a:solidFill>
                </a:ln>
              </a:rPr>
              <a:t>часі</a:t>
            </a:r>
            <a:r>
              <a:rPr lang="ru-RU" sz="3200" dirty="0">
                <a:ln>
                  <a:solidFill>
                    <a:srgbClr val="002060"/>
                  </a:solidFill>
                </a:ln>
              </a:rPr>
              <a:t> </a:t>
            </a:r>
            <a:r>
              <a:rPr lang="ru-RU" sz="3200" dirty="0" err="1">
                <a:ln>
                  <a:solidFill>
                    <a:srgbClr val="002060"/>
                  </a:solidFill>
                </a:ln>
              </a:rPr>
              <a:t>всіх</a:t>
            </a:r>
            <a:r>
              <a:rPr lang="ru-RU" sz="3200" dirty="0">
                <a:ln>
                  <a:solidFill>
                    <a:srgbClr val="002060"/>
                  </a:solidFill>
                </a:ln>
              </a:rPr>
              <a:t> </a:t>
            </a:r>
            <a:r>
              <a:rPr lang="ru-RU" sz="3200" dirty="0" err="1">
                <a:ln>
                  <a:solidFill>
                    <a:srgbClr val="002060"/>
                  </a:solidFill>
                </a:ln>
              </a:rPr>
              <a:t>природних</a:t>
            </a:r>
            <a:r>
              <a:rPr lang="ru-RU" sz="3200" dirty="0">
                <a:ln>
                  <a:solidFill>
                    <a:srgbClr val="002060"/>
                  </a:solidFill>
                </a:ln>
              </a:rPr>
              <a:t> </a:t>
            </a:r>
            <a:r>
              <a:rPr lang="ru-RU" sz="3200" dirty="0" err="1">
                <a:ln>
                  <a:solidFill>
                    <a:srgbClr val="002060"/>
                  </a:solidFill>
                </a:ln>
              </a:rPr>
              <a:t>явищ</a:t>
            </a:r>
            <a:r>
              <a:rPr lang="ru-RU" sz="3200" dirty="0">
                <a:ln>
                  <a:solidFill>
                    <a:srgbClr val="002060"/>
                  </a:solidFill>
                </a:ln>
              </a:rPr>
              <a:t> і </a:t>
            </a:r>
            <a:r>
              <a:rPr lang="ru-RU" sz="3200" dirty="0" err="1">
                <a:ln>
                  <a:solidFill>
                    <a:srgbClr val="002060"/>
                  </a:solidFill>
                </a:ln>
              </a:rPr>
              <a:t>процесів</a:t>
            </a:r>
            <a:r>
              <a:rPr lang="ru-RU" sz="3200" dirty="0">
                <a:ln>
                  <a:solidFill>
                    <a:srgbClr val="002060"/>
                  </a:solidFill>
                </a:ln>
              </a:rPr>
              <a:t>.</a:t>
            </a:r>
            <a:endParaRPr lang="uk-UA" sz="3200" dirty="0">
              <a:ln>
                <a:solidFill>
                  <a:srgbClr val="002060"/>
                </a:solidFill>
              </a:ln>
            </a:endParaRPr>
          </a:p>
        </p:txBody>
      </p:sp>
      <p:pic>
        <p:nvPicPr>
          <p:cNvPr id="11266" name="Picture 2" descr="Результат пошуку зображень за запитом &quot;пори року&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998"/>
            <a:ext cx="9144000" cy="576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914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Пов’язане зображенн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0"/>
            <a:ext cx="7992888" cy="510367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54260" y="5103674"/>
            <a:ext cx="9115492" cy="1754326"/>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uk-UA" dirty="0">
                <a:solidFill>
                  <a:schemeClr val="bg1"/>
                </a:solidFill>
                <a:latin typeface="Roboto"/>
              </a:rPr>
              <a:t> Розрізняють добові й сезонні ритми, під час яких природні явища і процеси відбуваються через однаковий проміжок часу впродовж доби й року. Це, наприклад, зміна дня і ночі, пір року, припливи і відпливи тощо. Є також багаторічні та вікові ритми: вікові коливання клімату і рівня води в річках та озерах, </a:t>
            </a:r>
            <a:r>
              <a:rPr lang="uk-UA" dirty="0" err="1">
                <a:solidFill>
                  <a:schemeClr val="bg1"/>
                </a:solidFill>
                <a:latin typeface="Roboto"/>
              </a:rPr>
              <a:t>наступання</a:t>
            </a:r>
            <a:r>
              <a:rPr lang="uk-UA" dirty="0">
                <a:solidFill>
                  <a:schemeClr val="bg1"/>
                </a:solidFill>
                <a:latin typeface="Roboto"/>
              </a:rPr>
              <a:t> і </a:t>
            </a:r>
            <a:r>
              <a:rPr lang="uk-UA" dirty="0" err="1">
                <a:solidFill>
                  <a:schemeClr val="bg1"/>
                </a:solidFill>
                <a:latin typeface="Roboto"/>
              </a:rPr>
              <a:t>відступання</a:t>
            </a:r>
            <a:r>
              <a:rPr lang="uk-UA" dirty="0">
                <a:solidFill>
                  <a:schemeClr val="bg1"/>
                </a:solidFill>
                <a:latin typeface="Roboto"/>
              </a:rPr>
              <a:t> льодовиків та ін. Оскільки географічна оболонка є цілісною, то різні ритми взаємопов'язані.</a:t>
            </a:r>
            <a:endParaRPr lang="uk-UA" dirty="0">
              <a:solidFill>
                <a:schemeClr val="bg1"/>
              </a:solidFill>
            </a:endParaRPr>
          </a:p>
        </p:txBody>
      </p:sp>
      <p:pic>
        <p:nvPicPr>
          <p:cNvPr id="4" name="Glaciations-en-Europe.mp4">
            <a:hlinkClick r:id="" action="ppaction://media"/>
          </p:cNvPr>
          <p:cNvPicPr>
            <a:picLocks noChangeAspect="1"/>
          </p:cNvPicPr>
          <p:nvPr>
            <a:videoFile r:link="rId1"/>
            <p:extLst>
              <p:ext uri="{DAA4B4D4-6D71-4841-9C94-3DE7FCFB9230}">
                <p14:media xmlns:p14="http://schemas.microsoft.com/office/powerpoint/2010/main" r:embed="rId2">
                  <p14:trim st="19776.8608" end="28964.5342"/>
                </p14:media>
              </p:ext>
            </p:extLst>
          </p:nvPr>
        </p:nvPicPr>
        <p:blipFill>
          <a:blip r:embed="rId5"/>
          <a:stretch>
            <a:fillRect/>
          </a:stretch>
        </p:blipFill>
        <p:spPr>
          <a:xfrm>
            <a:off x="-54260" y="0"/>
            <a:ext cx="9198260" cy="6993430"/>
          </a:xfrm>
          <a:prstGeom prst="rect">
            <a:avLst/>
          </a:prstGeom>
        </p:spPr>
      </p:pic>
    </p:spTree>
    <p:extLst>
      <p:ext uri="{BB962C8B-B14F-4D97-AF65-F5344CB8AC3E}">
        <p14:creationId xmlns:p14="http://schemas.microsoft.com/office/powerpoint/2010/main" val="269272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8"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7" y="836712"/>
            <a:ext cx="9169816" cy="501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7368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7869"/>
          <a:stretch/>
        </p:blipFill>
        <p:spPr bwMode="auto">
          <a:xfrm>
            <a:off x="1290" y="1484784"/>
            <a:ext cx="9153939" cy="4964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608228" y="44624"/>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19637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5" y="8516"/>
            <a:ext cx="9144000" cy="584775"/>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dirty="0" err="1" smtClean="0">
                <a:ln>
                  <a:solidFill>
                    <a:srgbClr val="002060"/>
                  </a:solidFill>
                </a:ln>
              </a:rPr>
              <a:t>Поділ</a:t>
            </a:r>
            <a:r>
              <a:rPr lang="ru-RU" sz="3200" dirty="0" smtClean="0">
                <a:ln>
                  <a:solidFill>
                    <a:srgbClr val="002060"/>
                  </a:solidFill>
                </a:ln>
              </a:rPr>
              <a:t> </a:t>
            </a:r>
            <a:r>
              <a:rPr lang="ru-RU" sz="3200" dirty="0">
                <a:ln>
                  <a:solidFill>
                    <a:srgbClr val="002060"/>
                  </a:solidFill>
                </a:ln>
              </a:rPr>
              <a:t>на </a:t>
            </a:r>
            <a:r>
              <a:rPr lang="ru-RU" sz="3200" dirty="0" err="1">
                <a:ln>
                  <a:solidFill>
                    <a:srgbClr val="002060"/>
                  </a:solidFill>
                </a:ln>
              </a:rPr>
              <a:t>зональні</a:t>
            </a:r>
            <a:r>
              <a:rPr lang="ru-RU" sz="3200" dirty="0">
                <a:ln>
                  <a:solidFill>
                    <a:srgbClr val="002060"/>
                  </a:solidFill>
                </a:ln>
              </a:rPr>
              <a:t> й </a:t>
            </a:r>
            <a:r>
              <a:rPr lang="ru-RU" sz="3200" dirty="0" err="1">
                <a:ln>
                  <a:solidFill>
                    <a:srgbClr val="002060"/>
                  </a:solidFill>
                </a:ln>
              </a:rPr>
              <a:t>азональні</a:t>
            </a:r>
            <a:r>
              <a:rPr lang="ru-RU" sz="3200" dirty="0">
                <a:ln>
                  <a:solidFill>
                    <a:srgbClr val="002060"/>
                  </a:solidFill>
                </a:ln>
              </a:rPr>
              <a:t> </a:t>
            </a:r>
            <a:r>
              <a:rPr lang="ru-RU" sz="3200" dirty="0" err="1">
                <a:ln>
                  <a:solidFill>
                    <a:srgbClr val="002060"/>
                  </a:solidFill>
                </a:ln>
              </a:rPr>
              <a:t>природні</a:t>
            </a:r>
            <a:r>
              <a:rPr lang="ru-RU" sz="3200" dirty="0">
                <a:ln>
                  <a:solidFill>
                    <a:srgbClr val="002060"/>
                  </a:solidFill>
                </a:ln>
              </a:rPr>
              <a:t> </a:t>
            </a:r>
            <a:r>
              <a:rPr lang="ru-RU" sz="3200" dirty="0" err="1">
                <a:ln>
                  <a:solidFill>
                    <a:srgbClr val="002060"/>
                  </a:solidFill>
                </a:ln>
              </a:rPr>
              <a:t>комплекси</a:t>
            </a:r>
            <a:endParaRPr lang="uk-UA" sz="3200" dirty="0">
              <a:ln>
                <a:solidFill>
                  <a:srgbClr val="002060"/>
                </a:solidFill>
              </a:ln>
            </a:endParaRPr>
          </a:p>
        </p:txBody>
      </p:sp>
      <p:pic>
        <p:nvPicPr>
          <p:cNvPr id="3" name="Picture 2" descr="Результат пошуку зображень за запитом &quot;цілісність географічної оболо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3291"/>
            <a:ext cx="9144000" cy="392826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кутник 4"/>
          <p:cNvSpPr/>
          <p:nvPr/>
        </p:nvSpPr>
        <p:spPr>
          <a:xfrm>
            <a:off x="56619" y="4521554"/>
            <a:ext cx="9030761" cy="646331"/>
          </a:xfrm>
          <a:prstGeom prst="rect">
            <a:avLst/>
          </a:prstGeom>
          <a:solidFill>
            <a:srgbClr val="002060"/>
          </a:solidFill>
        </p:spPr>
        <p:txBody>
          <a:bodyPr wrap="square">
            <a:spAutoFit/>
          </a:bodyPr>
          <a:lstStyle/>
          <a:p>
            <a:r>
              <a:rPr lang="ru-RU" dirty="0" err="1" smtClean="0">
                <a:solidFill>
                  <a:schemeClr val="bg1"/>
                </a:solidFill>
                <a:latin typeface="Times New Roman" panose="02020603050405020304" pitchFamily="18" charset="0"/>
                <a:cs typeface="Times New Roman" panose="02020603050405020304" pitchFamily="18" charset="0"/>
              </a:rPr>
              <a:t>Широтна</a:t>
            </a:r>
            <a:r>
              <a:rPr lang="ru-RU" dirty="0" smtClean="0">
                <a:solidFill>
                  <a:schemeClr val="bg1"/>
                </a:solidFill>
                <a:latin typeface="Times New Roman" panose="02020603050405020304" pitchFamily="18" charset="0"/>
                <a:cs typeface="Times New Roman" panose="02020603050405020304" pitchFamily="18" charset="0"/>
              </a:rPr>
              <a:t> </a:t>
            </a:r>
            <a:r>
              <a:rPr lang="ru-RU" dirty="0" err="1" smtClean="0">
                <a:solidFill>
                  <a:schemeClr val="bg1"/>
                </a:solidFill>
                <a:latin typeface="Times New Roman" panose="02020603050405020304" pitchFamily="18" charset="0"/>
                <a:cs typeface="Times New Roman" panose="02020603050405020304" pitchFamily="18" charset="0"/>
              </a:rPr>
              <a:t>зональність</a:t>
            </a:r>
            <a:r>
              <a:rPr lang="ru-RU" dirty="0" smtClean="0">
                <a:solidFill>
                  <a:schemeClr val="bg1"/>
                </a:solidFill>
                <a:latin typeface="Times New Roman" panose="02020603050405020304" pitchFamily="18" charset="0"/>
                <a:cs typeface="Times New Roman" panose="02020603050405020304" pitchFamily="18" charset="0"/>
              </a:rPr>
              <a:t> </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закономірна</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зміна</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фізико-географічних</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процесів</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компонентів</a:t>
            </a:r>
            <a:r>
              <a:rPr lang="ru-RU" dirty="0">
                <a:solidFill>
                  <a:schemeClr val="bg1"/>
                </a:solidFill>
                <a:latin typeface="Times New Roman" panose="02020603050405020304" pitchFamily="18" charset="0"/>
                <a:cs typeface="Times New Roman" panose="02020603050405020304" pitchFamily="18" charset="0"/>
              </a:rPr>
              <a:t> і </a:t>
            </a:r>
            <a:r>
              <a:rPr lang="ru-RU" dirty="0" err="1">
                <a:solidFill>
                  <a:schemeClr val="bg1"/>
                </a:solidFill>
                <a:latin typeface="Times New Roman" panose="02020603050405020304" pitchFamily="18" charset="0"/>
                <a:cs typeface="Times New Roman" panose="02020603050405020304" pitchFamily="18" charset="0"/>
              </a:rPr>
              <a:t>природних</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комплексів</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геосистем</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від</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екватора</a:t>
            </a:r>
            <a:r>
              <a:rPr lang="ru-RU" dirty="0">
                <a:solidFill>
                  <a:schemeClr val="bg1"/>
                </a:solidFill>
                <a:latin typeface="Times New Roman" panose="02020603050405020304" pitchFamily="18" charset="0"/>
                <a:cs typeface="Times New Roman" panose="02020603050405020304" pitchFamily="18" charset="0"/>
              </a:rPr>
              <a:t> до </a:t>
            </a:r>
            <a:r>
              <a:rPr lang="ru-RU" dirty="0" err="1">
                <a:solidFill>
                  <a:schemeClr val="bg1"/>
                </a:solidFill>
                <a:latin typeface="Times New Roman" panose="02020603050405020304" pitchFamily="18" charset="0"/>
                <a:cs typeface="Times New Roman" panose="02020603050405020304" pitchFamily="18" charset="0"/>
              </a:rPr>
              <a:t>полюсів</a:t>
            </a:r>
            <a:r>
              <a:rPr lang="ru-RU" dirty="0">
                <a:solidFill>
                  <a:schemeClr val="bg1"/>
                </a:solidFill>
                <a:latin typeface="Times New Roman" panose="02020603050405020304" pitchFamily="18" charset="0"/>
                <a:cs typeface="Times New Roman" panose="02020603050405020304" pitchFamily="18" charset="0"/>
              </a:rPr>
              <a:t>.</a:t>
            </a:r>
            <a:endParaRPr lang="uk-UA" dirty="0">
              <a:solidFill>
                <a:schemeClr val="bg1"/>
              </a:solidFill>
              <a:latin typeface="Times New Roman" panose="02020603050405020304" pitchFamily="18" charset="0"/>
              <a:cs typeface="Times New Roman" panose="02020603050405020304" pitchFamily="18" charset="0"/>
            </a:endParaRPr>
          </a:p>
        </p:txBody>
      </p:sp>
      <p:sp>
        <p:nvSpPr>
          <p:cNvPr id="6" name="Прямокутник 5"/>
          <p:cNvSpPr/>
          <p:nvPr/>
        </p:nvSpPr>
        <p:spPr>
          <a:xfrm>
            <a:off x="83928" y="5445224"/>
            <a:ext cx="9003452" cy="646331"/>
          </a:xfrm>
          <a:prstGeom prst="rect">
            <a:avLst/>
          </a:prstGeom>
          <a:solidFill>
            <a:srgbClr val="FFFF00"/>
          </a:solidFill>
        </p:spPr>
        <p:txBody>
          <a:bodyPr wrap="square">
            <a:spAutoFit/>
          </a:bodyPr>
          <a:lstStyle/>
          <a:p>
            <a:r>
              <a:rPr lang="ru-RU" dirty="0">
                <a:latin typeface="Times New Roman" panose="02020603050405020304" pitchFamily="18" charset="0"/>
                <a:cs typeface="Times New Roman" panose="02020603050405020304" pitchFamily="18" charset="0"/>
              </a:rPr>
              <a:t>Вертикальна </a:t>
            </a:r>
            <a:r>
              <a:rPr lang="ru-RU" dirty="0" err="1">
                <a:latin typeface="Times New Roman" panose="02020603050405020304" pitchFamily="18" charset="0"/>
                <a:cs typeface="Times New Roman" panose="02020603050405020304" pitchFamily="18" charset="0"/>
              </a:rPr>
              <a:t>зональність</a:t>
            </a:r>
            <a:r>
              <a:rPr lang="ru-RU" dirty="0">
                <a:latin typeface="Times New Roman" panose="02020603050405020304" pitchFamily="18" charset="0"/>
                <a:cs typeface="Times New Roman" panose="02020603050405020304" pitchFamily="18" charset="0"/>
              </a:rPr>
              <a:t> характерна для </a:t>
            </a:r>
            <a:r>
              <a:rPr lang="ru-RU" dirty="0" err="1">
                <a:latin typeface="Times New Roman" panose="02020603050405020304" pitchFamily="18" charset="0"/>
                <a:cs typeface="Times New Roman" panose="02020603050405020304" pitchFamily="18" charset="0"/>
              </a:rPr>
              <a:t>гірської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місцевості</a:t>
            </a:r>
            <a:r>
              <a:rPr lang="ru-RU" dirty="0">
                <a:latin typeface="Times New Roman" panose="02020603050405020304" pitchFamily="18" charset="0"/>
                <a:cs typeface="Times New Roman" panose="02020603050405020304" pitchFamily="18" charset="0"/>
              </a:rPr>
              <a:t> і представлена </a:t>
            </a:r>
            <a:r>
              <a:rPr lang="ru-RU" dirty="0" err="1">
                <a:latin typeface="Times New Roman" panose="02020603050405020304" pitchFamily="18" charset="0"/>
                <a:cs typeface="Times New Roman" panose="02020603050405020304" pitchFamily="18" charset="0"/>
              </a:rPr>
              <a:t>висотними</a:t>
            </a:r>
            <a:r>
              <a:rPr lang="ru-RU" dirty="0">
                <a:latin typeface="Times New Roman" panose="02020603050405020304" pitchFamily="18" charset="0"/>
                <a:cs typeface="Times New Roman" panose="02020603050405020304" pitchFamily="18" charset="0"/>
              </a:rPr>
              <a:t> поясами. </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128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Результат пошуку зображень за запитом &quot;цілісність географічної оболонки&quot;"/>
          <p:cNvPicPr>
            <a:picLocks noChangeAspect="1" noChangeArrowheads="1"/>
          </p:cNvPicPr>
          <p:nvPr/>
        </p:nvPicPr>
        <p:blipFill rotWithShape="1">
          <a:blip r:embed="rId2">
            <a:extLst>
              <a:ext uri="{28A0092B-C50C-407E-A947-70E740481C1C}">
                <a14:useLocalDpi xmlns:a14="http://schemas.microsoft.com/office/drawing/2010/main" val="0"/>
              </a:ext>
            </a:extLst>
          </a:blip>
          <a:srcRect t="21360" b="7230"/>
          <a:stretch/>
        </p:blipFill>
        <p:spPr bwMode="auto">
          <a:xfrm>
            <a:off x="0" y="2059538"/>
            <a:ext cx="9144000" cy="4824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32656"/>
            <a:ext cx="9144000" cy="1077218"/>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dirty="0" err="1" smtClean="0">
                <a:ln>
                  <a:solidFill>
                    <a:srgbClr val="002060"/>
                  </a:solidFill>
                </a:ln>
              </a:rPr>
              <a:t>Приклади</a:t>
            </a:r>
            <a:r>
              <a:rPr lang="ru-RU" sz="3200" dirty="0" smtClean="0">
                <a:ln>
                  <a:solidFill>
                    <a:srgbClr val="002060"/>
                  </a:solidFill>
                </a:ln>
              </a:rPr>
              <a:t> </a:t>
            </a:r>
            <a:r>
              <a:rPr lang="ru-RU" sz="3200" dirty="0" err="1" smtClean="0">
                <a:ln>
                  <a:solidFill>
                    <a:srgbClr val="002060"/>
                  </a:solidFill>
                </a:ln>
              </a:rPr>
              <a:t>зміни</a:t>
            </a:r>
            <a:r>
              <a:rPr lang="ru-RU" sz="3200" dirty="0" smtClean="0">
                <a:ln>
                  <a:solidFill>
                    <a:srgbClr val="002060"/>
                  </a:solidFill>
                </a:ln>
              </a:rPr>
              <a:t> </a:t>
            </a:r>
          </a:p>
          <a:p>
            <a:pPr algn="ctr"/>
            <a:r>
              <a:rPr lang="ru-RU" sz="3200" dirty="0" err="1" smtClean="0">
                <a:ln>
                  <a:solidFill>
                    <a:srgbClr val="002060"/>
                  </a:solidFill>
                </a:ln>
              </a:rPr>
              <a:t>широтної</a:t>
            </a:r>
            <a:r>
              <a:rPr lang="ru-RU" sz="3200" dirty="0" smtClean="0">
                <a:ln>
                  <a:solidFill>
                    <a:srgbClr val="002060"/>
                  </a:solidFill>
                </a:ln>
              </a:rPr>
              <a:t> </a:t>
            </a:r>
            <a:r>
              <a:rPr lang="ru-RU" sz="3200" dirty="0" err="1" smtClean="0">
                <a:ln>
                  <a:solidFill>
                    <a:srgbClr val="002060"/>
                  </a:solidFill>
                </a:ln>
              </a:rPr>
              <a:t>зональності</a:t>
            </a:r>
            <a:r>
              <a:rPr lang="ru-RU" sz="3200" dirty="0" smtClean="0">
                <a:ln>
                  <a:solidFill>
                    <a:srgbClr val="002060"/>
                  </a:solidFill>
                </a:ln>
              </a:rPr>
              <a:t> та </a:t>
            </a:r>
            <a:r>
              <a:rPr lang="ru-RU" sz="3200" dirty="0" err="1" smtClean="0">
                <a:ln>
                  <a:solidFill>
                    <a:srgbClr val="002060"/>
                  </a:solidFill>
                </a:ln>
              </a:rPr>
              <a:t>висотної</a:t>
            </a:r>
            <a:r>
              <a:rPr lang="ru-RU" sz="3200" dirty="0" smtClean="0">
                <a:ln>
                  <a:solidFill>
                    <a:srgbClr val="002060"/>
                  </a:solidFill>
                </a:ln>
              </a:rPr>
              <a:t> </a:t>
            </a:r>
            <a:r>
              <a:rPr lang="ru-RU" sz="3200" dirty="0" err="1" smtClean="0">
                <a:ln>
                  <a:solidFill>
                    <a:srgbClr val="002060"/>
                  </a:solidFill>
                </a:ln>
              </a:rPr>
              <a:t>поясності</a:t>
            </a:r>
            <a:endParaRPr lang="uk-UA" sz="3200" dirty="0">
              <a:ln>
                <a:solidFill>
                  <a:srgbClr val="002060"/>
                </a:solidFill>
              </a:ln>
            </a:endParaRPr>
          </a:p>
        </p:txBody>
      </p:sp>
      <p:sp>
        <p:nvSpPr>
          <p:cNvPr id="4" name="Стрілка вгору 3"/>
          <p:cNvSpPr/>
          <p:nvPr/>
        </p:nvSpPr>
        <p:spPr>
          <a:xfrm>
            <a:off x="5991788" y="5005358"/>
            <a:ext cx="504056" cy="4320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Стрілка вгору 4"/>
          <p:cNvSpPr/>
          <p:nvPr/>
        </p:nvSpPr>
        <p:spPr>
          <a:xfrm>
            <a:off x="5988920" y="4397631"/>
            <a:ext cx="504056" cy="4320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Стрілка вгору 5"/>
          <p:cNvSpPr/>
          <p:nvPr/>
        </p:nvSpPr>
        <p:spPr>
          <a:xfrm>
            <a:off x="5974440" y="3766857"/>
            <a:ext cx="504056" cy="4320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Стрілка вгору 6"/>
          <p:cNvSpPr/>
          <p:nvPr/>
        </p:nvSpPr>
        <p:spPr>
          <a:xfrm>
            <a:off x="5950911" y="3212976"/>
            <a:ext cx="504056" cy="4320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Стрілка вгору 7"/>
          <p:cNvSpPr/>
          <p:nvPr/>
        </p:nvSpPr>
        <p:spPr>
          <a:xfrm>
            <a:off x="5950911" y="2633151"/>
            <a:ext cx="504056" cy="4320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Стрілка вгору 8"/>
          <p:cNvSpPr/>
          <p:nvPr/>
        </p:nvSpPr>
        <p:spPr>
          <a:xfrm>
            <a:off x="686436" y="5005358"/>
            <a:ext cx="504056" cy="4320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Стрілка вгору 9"/>
          <p:cNvSpPr/>
          <p:nvPr/>
        </p:nvSpPr>
        <p:spPr>
          <a:xfrm>
            <a:off x="683568" y="4397631"/>
            <a:ext cx="504056" cy="4320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Стрілка вгору 10"/>
          <p:cNvSpPr/>
          <p:nvPr/>
        </p:nvSpPr>
        <p:spPr>
          <a:xfrm>
            <a:off x="669088" y="3766857"/>
            <a:ext cx="504056" cy="4320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Стрілка вгору 11"/>
          <p:cNvSpPr/>
          <p:nvPr/>
        </p:nvSpPr>
        <p:spPr>
          <a:xfrm>
            <a:off x="645559" y="3212976"/>
            <a:ext cx="504056" cy="4320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Стрілка вгору 12"/>
          <p:cNvSpPr/>
          <p:nvPr/>
        </p:nvSpPr>
        <p:spPr>
          <a:xfrm>
            <a:off x="645559" y="2633151"/>
            <a:ext cx="504056" cy="4320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TextBox 13"/>
          <p:cNvSpPr txBox="1"/>
          <p:nvPr/>
        </p:nvSpPr>
        <p:spPr>
          <a:xfrm>
            <a:off x="4983676" y="1916832"/>
            <a:ext cx="252028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uk-UA" dirty="0" smtClean="0"/>
              <a:t>Зменшення к-ті тепла від екватору до полюсів</a:t>
            </a:r>
            <a:endParaRPr lang="uk-UA" dirty="0"/>
          </a:p>
        </p:txBody>
      </p:sp>
      <p:sp>
        <p:nvSpPr>
          <p:cNvPr id="15" name="TextBox 14"/>
          <p:cNvSpPr txBox="1"/>
          <p:nvPr/>
        </p:nvSpPr>
        <p:spPr>
          <a:xfrm>
            <a:off x="179512" y="1896007"/>
            <a:ext cx="252028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uk-UA" dirty="0" smtClean="0"/>
              <a:t>Зменшення к-ті тепла із підняттям вгору</a:t>
            </a:r>
            <a:endParaRPr lang="uk-UA" dirty="0"/>
          </a:p>
        </p:txBody>
      </p:sp>
      <p:pic>
        <p:nvPicPr>
          <p:cNvPr id="16386" name="Picture 2" descr="Результат пошуку зображень за запитом &quot;висотна поясність&quot;"/>
          <p:cNvPicPr>
            <a:picLocks noChangeAspect="1" noChangeArrowheads="1"/>
          </p:cNvPicPr>
          <p:nvPr/>
        </p:nvPicPr>
        <p:blipFill rotWithShape="1">
          <a:blip r:embed="rId3">
            <a:extLst>
              <a:ext uri="{28A0092B-C50C-407E-A947-70E740481C1C}">
                <a14:useLocalDpi xmlns:a14="http://schemas.microsoft.com/office/drawing/2010/main" val="0"/>
              </a:ext>
            </a:extLst>
          </a:blip>
          <a:srcRect r="32885"/>
          <a:stretch/>
        </p:blipFill>
        <p:spPr bwMode="auto">
          <a:xfrm>
            <a:off x="0" y="1409874"/>
            <a:ext cx="9144000" cy="432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49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Результат пошуку зображень за запитом &quot;цілісність географічної оболонки&quot;"/>
          <p:cNvPicPr>
            <a:picLocks noChangeAspect="1" noChangeArrowheads="1"/>
          </p:cNvPicPr>
          <p:nvPr/>
        </p:nvPicPr>
        <p:blipFill rotWithShape="1">
          <a:blip r:embed="rId2">
            <a:extLst>
              <a:ext uri="{28A0092B-C50C-407E-A947-70E740481C1C}">
                <a14:useLocalDpi xmlns:a14="http://schemas.microsoft.com/office/drawing/2010/main" val="0"/>
              </a:ext>
            </a:extLst>
          </a:blip>
          <a:srcRect l="6070" t="10910" r="7102" b="12407"/>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87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Результат пошуку зображень за запитом &quot;цілісність географічної оболо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980728"/>
            <a:ext cx="9001000" cy="5877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1077218"/>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dirty="0" err="1" smtClean="0">
                <a:ln>
                  <a:solidFill>
                    <a:srgbClr val="002060"/>
                  </a:solidFill>
                </a:ln>
              </a:rPr>
              <a:t>Приклади</a:t>
            </a:r>
            <a:r>
              <a:rPr lang="ru-RU" sz="3200" dirty="0" smtClean="0">
                <a:ln>
                  <a:solidFill>
                    <a:srgbClr val="002060"/>
                  </a:solidFill>
                </a:ln>
              </a:rPr>
              <a:t> </a:t>
            </a:r>
            <a:r>
              <a:rPr lang="ru-RU" sz="3200" dirty="0" err="1" smtClean="0">
                <a:ln>
                  <a:solidFill>
                    <a:srgbClr val="002060"/>
                  </a:solidFill>
                </a:ln>
              </a:rPr>
              <a:t>широтної</a:t>
            </a:r>
            <a:r>
              <a:rPr lang="ru-RU" sz="3200" dirty="0" smtClean="0">
                <a:ln>
                  <a:solidFill>
                    <a:srgbClr val="002060"/>
                  </a:solidFill>
                </a:ln>
              </a:rPr>
              <a:t> </a:t>
            </a:r>
            <a:r>
              <a:rPr lang="ru-RU" sz="3200" dirty="0" err="1" smtClean="0">
                <a:ln>
                  <a:solidFill>
                    <a:srgbClr val="002060"/>
                  </a:solidFill>
                </a:ln>
              </a:rPr>
              <a:t>зональності</a:t>
            </a:r>
            <a:r>
              <a:rPr lang="ru-RU" sz="3200" dirty="0">
                <a:ln>
                  <a:solidFill>
                    <a:srgbClr val="002060"/>
                  </a:solidFill>
                </a:ln>
              </a:rPr>
              <a:t> </a:t>
            </a:r>
            <a:r>
              <a:rPr lang="ru-RU" sz="3200" dirty="0" smtClean="0">
                <a:ln>
                  <a:solidFill>
                    <a:srgbClr val="002060"/>
                  </a:solidFill>
                </a:ln>
              </a:rPr>
              <a:t>– </a:t>
            </a:r>
            <a:r>
              <a:rPr lang="ru-RU" sz="3200" dirty="0" err="1" smtClean="0">
                <a:ln>
                  <a:solidFill>
                    <a:srgbClr val="002060"/>
                  </a:solidFill>
                </a:ln>
              </a:rPr>
              <a:t>географічні</a:t>
            </a:r>
            <a:r>
              <a:rPr lang="ru-RU" sz="3200" dirty="0" smtClean="0">
                <a:ln>
                  <a:solidFill>
                    <a:srgbClr val="002060"/>
                  </a:solidFill>
                </a:ln>
              </a:rPr>
              <a:t> </a:t>
            </a:r>
            <a:r>
              <a:rPr lang="ru-RU" sz="3200" dirty="0" err="1" smtClean="0">
                <a:ln>
                  <a:solidFill>
                    <a:srgbClr val="002060"/>
                  </a:solidFill>
                </a:ln>
              </a:rPr>
              <a:t>пояси</a:t>
            </a:r>
            <a:endParaRPr lang="uk-UA" sz="3200" dirty="0">
              <a:ln>
                <a:solidFill>
                  <a:srgbClr val="002060"/>
                </a:solidFill>
              </a:ln>
            </a:endParaRPr>
          </a:p>
        </p:txBody>
      </p:sp>
    </p:spTree>
    <p:extLst>
      <p:ext uri="{BB962C8B-B14F-4D97-AF65-F5344CB8AC3E}">
        <p14:creationId xmlns:p14="http://schemas.microsoft.com/office/powerpoint/2010/main" val="2828059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07504" y="188640"/>
            <a:ext cx="8856984"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uk-UA" dirty="0">
                <a:latin typeface="Times New Roman" panose="02020603050405020304" pitchFamily="18" charset="0"/>
                <a:cs typeface="Times New Roman" panose="02020603050405020304" pitchFamily="18" charset="0"/>
              </a:rPr>
              <a:t>Географічна оболонка - оболонка, до складу якої входять: нижня частина атмосфери, верхня частина літосфери, уся гідросфера та біосфера. Характерна особливість географічної оболонки - наявність речовини у трьох агрегатних станах: твердому, рідкому й газоподібному. Географічна оболонка існує переважно завдяки внутрішнім зв’язкам, що виникають між гірськими породами, повітрям, водою - компонентами літосфери, атмосфери, гідросфери.</a:t>
            </a:r>
          </a:p>
        </p:txBody>
      </p:sp>
      <p:pic>
        <p:nvPicPr>
          <p:cNvPr id="2052" name="Picture 4" descr="ГЕОГРАФІІЧНА ОБОЛОН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068960"/>
            <a:ext cx="9011768" cy="378767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кутник 4"/>
          <p:cNvSpPr/>
          <p:nvPr/>
        </p:nvSpPr>
        <p:spPr>
          <a:xfrm>
            <a:off x="235080" y="2204864"/>
            <a:ext cx="834299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ЩО ТАКЕ ГЕОГРАФІЧНА ОБОЛОНКА?</a:t>
            </a:r>
            <a:endParaRPr lang="uk-UA"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18059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Пов’язане зображенн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77218"/>
            <a:ext cx="9144000" cy="57807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1077218"/>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dirty="0" err="1" smtClean="0">
                <a:ln>
                  <a:solidFill>
                    <a:srgbClr val="002060"/>
                  </a:solidFill>
                </a:ln>
              </a:rPr>
              <a:t>Приклади</a:t>
            </a:r>
            <a:r>
              <a:rPr lang="ru-RU" sz="3200" dirty="0" smtClean="0">
                <a:ln>
                  <a:solidFill>
                    <a:srgbClr val="002060"/>
                  </a:solidFill>
                </a:ln>
              </a:rPr>
              <a:t> </a:t>
            </a:r>
            <a:r>
              <a:rPr lang="ru-RU" sz="3200" dirty="0" err="1" smtClean="0">
                <a:ln>
                  <a:solidFill>
                    <a:srgbClr val="002060"/>
                  </a:solidFill>
                </a:ln>
              </a:rPr>
              <a:t>широтної</a:t>
            </a:r>
            <a:r>
              <a:rPr lang="ru-RU" sz="3200" dirty="0" smtClean="0">
                <a:ln>
                  <a:solidFill>
                    <a:srgbClr val="002060"/>
                  </a:solidFill>
                </a:ln>
              </a:rPr>
              <a:t> </a:t>
            </a:r>
            <a:r>
              <a:rPr lang="ru-RU" sz="3200" dirty="0" err="1" smtClean="0">
                <a:ln>
                  <a:solidFill>
                    <a:srgbClr val="002060"/>
                  </a:solidFill>
                </a:ln>
              </a:rPr>
              <a:t>зональності</a:t>
            </a:r>
            <a:r>
              <a:rPr lang="ru-RU" sz="3200" dirty="0">
                <a:ln>
                  <a:solidFill>
                    <a:srgbClr val="002060"/>
                  </a:solidFill>
                </a:ln>
              </a:rPr>
              <a:t> </a:t>
            </a:r>
            <a:r>
              <a:rPr lang="ru-RU" sz="3200" dirty="0" smtClean="0">
                <a:ln>
                  <a:solidFill>
                    <a:srgbClr val="002060"/>
                  </a:solidFill>
                </a:ln>
              </a:rPr>
              <a:t>– </a:t>
            </a:r>
            <a:r>
              <a:rPr lang="ru-RU" sz="3200" dirty="0" err="1" smtClean="0">
                <a:ln>
                  <a:solidFill>
                    <a:srgbClr val="002060"/>
                  </a:solidFill>
                </a:ln>
              </a:rPr>
              <a:t>природні</a:t>
            </a:r>
            <a:r>
              <a:rPr lang="ru-RU" sz="3200" dirty="0" smtClean="0">
                <a:ln>
                  <a:solidFill>
                    <a:srgbClr val="002060"/>
                  </a:solidFill>
                </a:ln>
              </a:rPr>
              <a:t> </a:t>
            </a:r>
            <a:r>
              <a:rPr lang="ru-RU" sz="3200" dirty="0" err="1" smtClean="0">
                <a:ln>
                  <a:solidFill>
                    <a:srgbClr val="002060"/>
                  </a:solidFill>
                </a:ln>
              </a:rPr>
              <a:t>зони</a:t>
            </a:r>
            <a:r>
              <a:rPr lang="ru-RU" sz="3200" dirty="0" smtClean="0">
                <a:ln>
                  <a:solidFill>
                    <a:srgbClr val="002060"/>
                  </a:solidFill>
                </a:ln>
              </a:rPr>
              <a:t> </a:t>
            </a:r>
            <a:r>
              <a:rPr lang="ru-RU" sz="3200" dirty="0" err="1" smtClean="0">
                <a:ln>
                  <a:solidFill>
                    <a:srgbClr val="002060"/>
                  </a:solidFill>
                </a:ln>
              </a:rPr>
              <a:t>світу</a:t>
            </a:r>
            <a:endParaRPr lang="uk-UA" sz="3200" dirty="0">
              <a:ln>
                <a:solidFill>
                  <a:srgbClr val="002060"/>
                </a:solidFill>
              </a:ln>
            </a:endParaRPr>
          </a:p>
        </p:txBody>
      </p:sp>
    </p:spTree>
    <p:extLst>
      <p:ext uri="{BB962C8B-B14F-4D97-AF65-F5344CB8AC3E}">
        <p14:creationId xmlns:p14="http://schemas.microsoft.com/office/powerpoint/2010/main" val="2214102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0" y="908720"/>
            <a:ext cx="9148979" cy="5958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608228" y="44624"/>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2" descr="Пов’язане зображення"/>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68" t="38304" r="59422" b="18896"/>
          <a:stretch/>
        </p:blipFill>
        <p:spPr bwMode="auto">
          <a:xfrm>
            <a:off x="4716016" y="1331116"/>
            <a:ext cx="4248250" cy="5447703"/>
          </a:xfrm>
          <a:prstGeom prst="rect">
            <a:avLst/>
          </a:prstGeom>
          <a:noFill/>
          <a:extLst>
            <a:ext uri="{909E8E84-426E-40DD-AFC4-6F175D3DCCD1}">
              <a14:hiddenFill xmlns:a14="http://schemas.microsoft.com/office/drawing/2010/main">
                <a:solidFill>
                  <a:srgbClr val="FFFFFF"/>
                </a:solidFill>
              </a14:hiddenFill>
            </a:ext>
          </a:extLst>
        </p:spPr>
      </p:pic>
      <p:sp>
        <p:nvSpPr>
          <p:cNvPr id="5" name="Овал 4"/>
          <p:cNvSpPr/>
          <p:nvPr/>
        </p:nvSpPr>
        <p:spPr>
          <a:xfrm>
            <a:off x="1187624" y="2564904"/>
            <a:ext cx="576064" cy="504056"/>
          </a:xfrm>
          <a:prstGeom prst="ellipse">
            <a:avLst/>
          </a:prstGeom>
          <a:solidFill>
            <a:srgbClr val="FFFF00">
              <a:alpha val="6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427148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8964488" cy="2567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89040"/>
            <a:ext cx="2809875"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61395" y="5509315"/>
            <a:ext cx="393056" cy="584775"/>
          </a:xfrm>
          <a:prstGeom prst="rect">
            <a:avLst/>
          </a:prstGeom>
          <a:noFill/>
        </p:spPr>
        <p:txBody>
          <a:bodyPr wrap="none" rtlCol="0">
            <a:spAutoFit/>
          </a:bodyPr>
          <a:lstStyle/>
          <a:p>
            <a:r>
              <a:rPr lang="uk-UA" sz="3200" b="1" dirty="0" smtClean="0"/>
              <a:t>1</a:t>
            </a:r>
            <a:endParaRPr lang="uk-UA" sz="3200" b="1" dirty="0"/>
          </a:p>
        </p:txBody>
      </p:sp>
      <p:sp>
        <p:nvSpPr>
          <p:cNvPr id="5" name="TextBox 4"/>
          <p:cNvSpPr txBox="1"/>
          <p:nvPr/>
        </p:nvSpPr>
        <p:spPr>
          <a:xfrm>
            <a:off x="3066775" y="4919208"/>
            <a:ext cx="393056" cy="584775"/>
          </a:xfrm>
          <a:prstGeom prst="rect">
            <a:avLst/>
          </a:prstGeom>
          <a:noFill/>
        </p:spPr>
        <p:txBody>
          <a:bodyPr wrap="none" rtlCol="0">
            <a:spAutoFit/>
          </a:bodyPr>
          <a:lstStyle/>
          <a:p>
            <a:r>
              <a:rPr lang="uk-UA" sz="3200" b="1" dirty="0" smtClean="0"/>
              <a:t>2</a:t>
            </a:r>
            <a:endParaRPr lang="uk-UA" sz="3200" b="1" dirty="0"/>
          </a:p>
        </p:txBody>
      </p:sp>
      <p:sp>
        <p:nvSpPr>
          <p:cNvPr id="6" name="TextBox 5"/>
          <p:cNvSpPr txBox="1"/>
          <p:nvPr/>
        </p:nvSpPr>
        <p:spPr>
          <a:xfrm>
            <a:off x="3061395" y="4356790"/>
            <a:ext cx="393056" cy="584775"/>
          </a:xfrm>
          <a:prstGeom prst="rect">
            <a:avLst/>
          </a:prstGeom>
          <a:noFill/>
        </p:spPr>
        <p:txBody>
          <a:bodyPr wrap="none" rtlCol="0">
            <a:spAutoFit/>
          </a:bodyPr>
          <a:lstStyle/>
          <a:p>
            <a:r>
              <a:rPr lang="uk-UA" sz="3200" b="1" dirty="0" smtClean="0"/>
              <a:t>4</a:t>
            </a:r>
            <a:endParaRPr lang="uk-UA" sz="3200" b="1" dirty="0"/>
          </a:p>
        </p:txBody>
      </p:sp>
      <p:sp>
        <p:nvSpPr>
          <p:cNvPr id="7" name="TextBox 6"/>
          <p:cNvSpPr txBox="1"/>
          <p:nvPr/>
        </p:nvSpPr>
        <p:spPr>
          <a:xfrm>
            <a:off x="3066775" y="3772015"/>
            <a:ext cx="393056" cy="584775"/>
          </a:xfrm>
          <a:prstGeom prst="rect">
            <a:avLst/>
          </a:prstGeom>
          <a:noFill/>
        </p:spPr>
        <p:txBody>
          <a:bodyPr wrap="none" rtlCol="0">
            <a:spAutoFit/>
          </a:bodyPr>
          <a:lstStyle/>
          <a:p>
            <a:r>
              <a:rPr lang="uk-UA" sz="3200" b="1" dirty="0" smtClean="0"/>
              <a:t>3</a:t>
            </a:r>
            <a:endParaRPr lang="uk-UA" sz="3200" b="1" dirty="0"/>
          </a:p>
        </p:txBody>
      </p:sp>
      <p:sp>
        <p:nvSpPr>
          <p:cNvPr id="8" name="Прямокутник 7"/>
          <p:cNvSpPr/>
          <p:nvPr/>
        </p:nvSpPr>
        <p:spPr>
          <a:xfrm>
            <a:off x="3345202" y="0"/>
            <a:ext cx="227408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a:t>
            </a:r>
            <a:endParaRPr lang="uk-U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2" descr="Пов’язане зображення"/>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219" t="522" r="13931" b="44721"/>
          <a:stretch/>
        </p:blipFill>
        <p:spPr bwMode="auto">
          <a:xfrm>
            <a:off x="3459831" y="3259882"/>
            <a:ext cx="5504657" cy="3372919"/>
          </a:xfrm>
          <a:prstGeom prst="rect">
            <a:avLst/>
          </a:prstGeom>
          <a:noFill/>
          <a:extLst>
            <a:ext uri="{909E8E84-426E-40DD-AFC4-6F175D3DCCD1}">
              <a14:hiddenFill xmlns:a14="http://schemas.microsoft.com/office/drawing/2010/main">
                <a:solidFill>
                  <a:srgbClr val="FFFFFF"/>
                </a:solidFill>
              </a14:hiddenFill>
            </a:ext>
          </a:extLst>
        </p:spPr>
      </p:pic>
      <p:sp>
        <p:nvSpPr>
          <p:cNvPr id="10" name="Овал 9"/>
          <p:cNvSpPr/>
          <p:nvPr/>
        </p:nvSpPr>
        <p:spPr>
          <a:xfrm>
            <a:off x="4302224" y="6094090"/>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Овал 10"/>
          <p:cNvSpPr/>
          <p:nvPr/>
        </p:nvSpPr>
        <p:spPr>
          <a:xfrm>
            <a:off x="6444208" y="4052124"/>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Овал 11"/>
          <p:cNvSpPr/>
          <p:nvPr/>
        </p:nvSpPr>
        <p:spPr>
          <a:xfrm>
            <a:off x="4662264" y="3426135"/>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Овал 12"/>
          <p:cNvSpPr/>
          <p:nvPr/>
        </p:nvSpPr>
        <p:spPr>
          <a:xfrm>
            <a:off x="5112060" y="4525325"/>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55840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554355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0967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316162"/>
            <a:ext cx="9144000" cy="584775"/>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dirty="0" err="1" smtClean="0">
                <a:ln>
                  <a:solidFill>
                    <a:srgbClr val="002060"/>
                  </a:solidFill>
                </a:ln>
              </a:rPr>
              <a:t>Приклади</a:t>
            </a:r>
            <a:r>
              <a:rPr lang="ru-RU" sz="3200" dirty="0" smtClean="0">
                <a:ln>
                  <a:solidFill>
                    <a:srgbClr val="002060"/>
                  </a:solidFill>
                </a:ln>
              </a:rPr>
              <a:t> </a:t>
            </a:r>
            <a:r>
              <a:rPr lang="ru-RU" sz="3200" dirty="0" err="1" smtClean="0">
                <a:ln>
                  <a:solidFill>
                    <a:srgbClr val="002060"/>
                  </a:solidFill>
                </a:ln>
              </a:rPr>
              <a:t>зміни</a:t>
            </a:r>
            <a:r>
              <a:rPr lang="ru-RU" sz="3200" dirty="0" smtClean="0">
                <a:ln>
                  <a:solidFill>
                    <a:srgbClr val="002060"/>
                  </a:solidFill>
                </a:ln>
              </a:rPr>
              <a:t> </a:t>
            </a:r>
            <a:r>
              <a:rPr lang="ru-RU" sz="3200" dirty="0" err="1" smtClean="0">
                <a:ln>
                  <a:solidFill>
                    <a:srgbClr val="002060"/>
                  </a:solidFill>
                </a:ln>
              </a:rPr>
              <a:t>висотної</a:t>
            </a:r>
            <a:r>
              <a:rPr lang="ru-RU" sz="3200" dirty="0" smtClean="0">
                <a:ln>
                  <a:solidFill>
                    <a:srgbClr val="002060"/>
                  </a:solidFill>
                </a:ln>
              </a:rPr>
              <a:t> </a:t>
            </a:r>
            <a:r>
              <a:rPr lang="ru-RU" sz="3200" dirty="0" err="1" smtClean="0">
                <a:ln>
                  <a:solidFill>
                    <a:srgbClr val="002060"/>
                  </a:solidFill>
                </a:ln>
              </a:rPr>
              <a:t>поясності</a:t>
            </a:r>
            <a:r>
              <a:rPr lang="ru-RU" sz="3200" dirty="0" smtClean="0">
                <a:ln>
                  <a:solidFill>
                    <a:srgbClr val="002060"/>
                  </a:solidFill>
                </a:ln>
              </a:rPr>
              <a:t> </a:t>
            </a:r>
            <a:r>
              <a:rPr lang="ru-RU" sz="3200" dirty="0" err="1" smtClean="0">
                <a:ln>
                  <a:solidFill>
                    <a:srgbClr val="002060"/>
                  </a:solidFill>
                </a:ln>
              </a:rPr>
              <a:t>Уральських</a:t>
            </a:r>
            <a:r>
              <a:rPr lang="ru-RU" sz="3200" dirty="0" smtClean="0">
                <a:ln>
                  <a:solidFill>
                    <a:srgbClr val="002060"/>
                  </a:solidFill>
                </a:ln>
              </a:rPr>
              <a:t> </a:t>
            </a:r>
            <a:r>
              <a:rPr lang="ru-RU" sz="3200" dirty="0" err="1" smtClean="0">
                <a:ln>
                  <a:solidFill>
                    <a:srgbClr val="002060"/>
                  </a:solidFill>
                </a:ln>
              </a:rPr>
              <a:t>гір</a:t>
            </a:r>
            <a:endParaRPr lang="uk-UA" sz="3200" dirty="0">
              <a:ln>
                <a:solidFill>
                  <a:srgbClr val="002060"/>
                </a:solidFill>
              </a:ln>
            </a:endParaRPr>
          </a:p>
        </p:txBody>
      </p:sp>
    </p:spTree>
    <p:extLst>
      <p:ext uri="{BB962C8B-B14F-4D97-AF65-F5344CB8AC3E}">
        <p14:creationId xmlns:p14="http://schemas.microsoft.com/office/powerpoint/2010/main" val="4131359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6752"/>
            <a:ext cx="9143999" cy="432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кутник 1"/>
          <p:cNvSpPr/>
          <p:nvPr/>
        </p:nvSpPr>
        <p:spPr>
          <a:xfrm>
            <a:off x="121422" y="5450954"/>
            <a:ext cx="295786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1.Гімалаї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Прямокутник 4"/>
          <p:cNvSpPr/>
          <p:nvPr/>
        </p:nvSpPr>
        <p:spPr>
          <a:xfrm>
            <a:off x="3361783" y="5435480"/>
            <a:ext cx="264687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2.Альпи</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Прямокутник 5"/>
          <p:cNvSpPr/>
          <p:nvPr/>
        </p:nvSpPr>
        <p:spPr>
          <a:xfrm>
            <a:off x="6698350" y="5435480"/>
            <a:ext cx="218938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3.Урал</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1" name="Picture 2" descr="Пов’язане зображення"/>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19" t="522" r="13931" b="44721"/>
          <a:stretch/>
        </p:blipFill>
        <p:spPr bwMode="auto">
          <a:xfrm>
            <a:off x="0" y="0"/>
            <a:ext cx="9144000" cy="5661248"/>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p:cNvSpPr/>
          <p:nvPr/>
        </p:nvSpPr>
        <p:spPr>
          <a:xfrm>
            <a:off x="5276424" y="3356991"/>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1</a:t>
            </a:r>
            <a:endParaRPr lang="uk-UA" dirty="0">
              <a:solidFill>
                <a:schemeClr val="tx1"/>
              </a:solidFill>
            </a:endParaRPr>
          </a:p>
        </p:txBody>
      </p:sp>
      <p:sp>
        <p:nvSpPr>
          <p:cNvPr id="9" name="Овал 8"/>
          <p:cNvSpPr/>
          <p:nvPr/>
        </p:nvSpPr>
        <p:spPr>
          <a:xfrm>
            <a:off x="1027952" y="2348879"/>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2</a:t>
            </a:r>
            <a:endParaRPr lang="uk-UA" dirty="0">
              <a:solidFill>
                <a:schemeClr val="tx1"/>
              </a:solidFill>
            </a:endParaRPr>
          </a:p>
        </p:txBody>
      </p:sp>
      <p:sp>
        <p:nvSpPr>
          <p:cNvPr id="10" name="Овал 9"/>
          <p:cNvSpPr/>
          <p:nvPr/>
        </p:nvSpPr>
        <p:spPr>
          <a:xfrm>
            <a:off x="3440220" y="1682929"/>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3</a:t>
            </a:r>
            <a:endParaRPr lang="uk-UA" dirty="0">
              <a:solidFill>
                <a:schemeClr val="tx1"/>
              </a:solidFill>
            </a:endParaRPr>
          </a:p>
        </p:txBody>
      </p:sp>
    </p:spTree>
    <p:extLst>
      <p:ext uri="{BB962C8B-B14F-4D97-AF65-F5344CB8AC3E}">
        <p14:creationId xmlns:p14="http://schemas.microsoft.com/office/powerpoint/2010/main" val="319429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3"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Результат пошуку зображень за запитом &quot;екологічні проблеми світу карта&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7219"/>
            <a:ext cx="9144000" cy="57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1077218"/>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dirty="0" err="1" smtClean="0">
                <a:ln>
                  <a:solidFill>
                    <a:srgbClr val="002060"/>
                  </a:solidFill>
                </a:ln>
              </a:rPr>
              <a:t>Приклади</a:t>
            </a:r>
            <a:r>
              <a:rPr lang="ru-RU" sz="3200" dirty="0" smtClean="0">
                <a:ln>
                  <a:solidFill>
                    <a:srgbClr val="002060"/>
                  </a:solidFill>
                </a:ln>
              </a:rPr>
              <a:t> </a:t>
            </a:r>
            <a:r>
              <a:rPr lang="ru-RU" sz="3200" dirty="0" err="1" smtClean="0">
                <a:ln>
                  <a:solidFill>
                    <a:srgbClr val="002060"/>
                  </a:solidFill>
                </a:ln>
              </a:rPr>
              <a:t>широтної</a:t>
            </a:r>
            <a:r>
              <a:rPr lang="ru-RU" sz="3200" dirty="0" smtClean="0">
                <a:ln>
                  <a:solidFill>
                    <a:srgbClr val="002060"/>
                  </a:solidFill>
                </a:ln>
              </a:rPr>
              <a:t> </a:t>
            </a:r>
            <a:r>
              <a:rPr lang="ru-RU" sz="3200" dirty="0" err="1" smtClean="0">
                <a:ln>
                  <a:solidFill>
                    <a:srgbClr val="002060"/>
                  </a:solidFill>
                </a:ln>
              </a:rPr>
              <a:t>зональності</a:t>
            </a:r>
            <a:r>
              <a:rPr lang="ru-RU" sz="3200" dirty="0">
                <a:ln>
                  <a:solidFill>
                    <a:srgbClr val="002060"/>
                  </a:solidFill>
                </a:ln>
              </a:rPr>
              <a:t> </a:t>
            </a:r>
            <a:r>
              <a:rPr lang="ru-RU" sz="3200" dirty="0" smtClean="0">
                <a:ln>
                  <a:solidFill>
                    <a:srgbClr val="002060"/>
                  </a:solidFill>
                </a:ln>
              </a:rPr>
              <a:t>– </a:t>
            </a:r>
            <a:r>
              <a:rPr lang="ru-RU" sz="3200" dirty="0" err="1" smtClean="0">
                <a:ln>
                  <a:solidFill>
                    <a:srgbClr val="002060"/>
                  </a:solidFill>
                </a:ln>
              </a:rPr>
              <a:t>природні</a:t>
            </a:r>
            <a:r>
              <a:rPr lang="ru-RU" sz="3200" dirty="0" smtClean="0">
                <a:ln>
                  <a:solidFill>
                    <a:srgbClr val="002060"/>
                  </a:solidFill>
                </a:ln>
              </a:rPr>
              <a:t> </a:t>
            </a:r>
            <a:r>
              <a:rPr lang="ru-RU" sz="3200" dirty="0" err="1" smtClean="0">
                <a:ln>
                  <a:solidFill>
                    <a:srgbClr val="002060"/>
                  </a:solidFill>
                </a:ln>
              </a:rPr>
              <a:t>зони</a:t>
            </a:r>
            <a:r>
              <a:rPr lang="ru-RU" sz="3200" dirty="0" smtClean="0">
                <a:ln>
                  <a:solidFill>
                    <a:srgbClr val="002060"/>
                  </a:solidFill>
                </a:ln>
              </a:rPr>
              <a:t> </a:t>
            </a:r>
            <a:r>
              <a:rPr lang="ru-RU" sz="3200" dirty="0" err="1" smtClean="0">
                <a:ln>
                  <a:solidFill>
                    <a:srgbClr val="002060"/>
                  </a:solidFill>
                </a:ln>
              </a:rPr>
              <a:t>України</a:t>
            </a:r>
            <a:endParaRPr lang="uk-UA" sz="3200" dirty="0">
              <a:ln>
                <a:solidFill>
                  <a:srgbClr val="002060"/>
                </a:solidFill>
              </a:ln>
            </a:endParaRPr>
          </a:p>
        </p:txBody>
      </p:sp>
    </p:spTree>
    <p:extLst>
      <p:ext uri="{BB962C8B-B14F-4D97-AF65-F5344CB8AC3E}">
        <p14:creationId xmlns:p14="http://schemas.microsoft.com/office/powerpoint/2010/main" val="1956310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839919" cy="5126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323528" y="44624"/>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Рисунок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4544" y="1340768"/>
            <a:ext cx="9001000" cy="5623368"/>
          </a:xfrm>
          <a:prstGeom prst="rect">
            <a:avLst/>
          </a:prstGeom>
        </p:spPr>
      </p:pic>
      <p:sp>
        <p:nvSpPr>
          <p:cNvPr id="6" name="Овал 5"/>
          <p:cNvSpPr/>
          <p:nvPr/>
        </p:nvSpPr>
        <p:spPr>
          <a:xfrm>
            <a:off x="1691680" y="2060848"/>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А</a:t>
            </a:r>
            <a:endParaRPr lang="uk-UA" dirty="0">
              <a:solidFill>
                <a:schemeClr val="tx1"/>
              </a:solidFill>
            </a:endParaRPr>
          </a:p>
        </p:txBody>
      </p:sp>
      <p:sp>
        <p:nvSpPr>
          <p:cNvPr id="7" name="Овал 6"/>
          <p:cNvSpPr/>
          <p:nvPr/>
        </p:nvSpPr>
        <p:spPr>
          <a:xfrm>
            <a:off x="611560" y="3284984"/>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А</a:t>
            </a:r>
            <a:endParaRPr lang="uk-UA" dirty="0">
              <a:solidFill>
                <a:schemeClr val="tx1"/>
              </a:solidFill>
            </a:endParaRPr>
          </a:p>
        </p:txBody>
      </p:sp>
      <p:sp>
        <p:nvSpPr>
          <p:cNvPr id="8" name="Овал 7"/>
          <p:cNvSpPr/>
          <p:nvPr/>
        </p:nvSpPr>
        <p:spPr>
          <a:xfrm>
            <a:off x="4268476" y="2242300"/>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А</a:t>
            </a:r>
            <a:endParaRPr lang="uk-UA" dirty="0">
              <a:solidFill>
                <a:schemeClr val="tx1"/>
              </a:solidFill>
            </a:endParaRPr>
          </a:p>
        </p:txBody>
      </p:sp>
      <p:sp>
        <p:nvSpPr>
          <p:cNvPr id="9" name="Овал 8"/>
          <p:cNvSpPr/>
          <p:nvPr/>
        </p:nvSpPr>
        <p:spPr>
          <a:xfrm>
            <a:off x="676231" y="3789547"/>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Б</a:t>
            </a:r>
            <a:endParaRPr lang="uk-UA" dirty="0">
              <a:solidFill>
                <a:schemeClr val="tx1"/>
              </a:solidFill>
            </a:endParaRPr>
          </a:p>
        </p:txBody>
      </p:sp>
      <p:sp>
        <p:nvSpPr>
          <p:cNvPr id="10" name="Овал 9"/>
          <p:cNvSpPr/>
          <p:nvPr/>
        </p:nvSpPr>
        <p:spPr>
          <a:xfrm>
            <a:off x="3815916" y="5013176"/>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В</a:t>
            </a:r>
            <a:endParaRPr lang="uk-UA" dirty="0">
              <a:solidFill>
                <a:schemeClr val="tx1"/>
              </a:solidFill>
            </a:endParaRPr>
          </a:p>
        </p:txBody>
      </p:sp>
      <p:sp>
        <p:nvSpPr>
          <p:cNvPr id="11" name="Овал 10"/>
          <p:cNvSpPr/>
          <p:nvPr/>
        </p:nvSpPr>
        <p:spPr>
          <a:xfrm>
            <a:off x="6660232" y="4152452"/>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В</a:t>
            </a:r>
            <a:endParaRPr lang="uk-UA" dirty="0">
              <a:solidFill>
                <a:schemeClr val="tx1"/>
              </a:solidFill>
            </a:endParaRPr>
          </a:p>
        </p:txBody>
      </p:sp>
      <p:sp>
        <p:nvSpPr>
          <p:cNvPr id="12" name="Овал 11"/>
          <p:cNvSpPr/>
          <p:nvPr/>
        </p:nvSpPr>
        <p:spPr>
          <a:xfrm>
            <a:off x="4175956" y="2672341"/>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В</a:t>
            </a:r>
            <a:endParaRPr lang="uk-UA" dirty="0">
              <a:solidFill>
                <a:schemeClr val="tx1"/>
              </a:solidFill>
            </a:endParaRPr>
          </a:p>
        </p:txBody>
      </p:sp>
      <p:sp>
        <p:nvSpPr>
          <p:cNvPr id="13" name="Овал 12"/>
          <p:cNvSpPr/>
          <p:nvPr/>
        </p:nvSpPr>
        <p:spPr>
          <a:xfrm>
            <a:off x="1661349" y="2605205"/>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В</a:t>
            </a:r>
            <a:endParaRPr lang="uk-UA" dirty="0">
              <a:solidFill>
                <a:schemeClr val="tx1"/>
              </a:solidFill>
            </a:endParaRPr>
          </a:p>
        </p:txBody>
      </p:sp>
      <p:sp>
        <p:nvSpPr>
          <p:cNvPr id="14" name="Овал 13"/>
          <p:cNvSpPr/>
          <p:nvPr/>
        </p:nvSpPr>
        <p:spPr>
          <a:xfrm>
            <a:off x="5148064" y="3284983"/>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В</a:t>
            </a:r>
            <a:endParaRPr lang="uk-UA" dirty="0">
              <a:solidFill>
                <a:schemeClr val="tx1"/>
              </a:solidFill>
            </a:endParaRPr>
          </a:p>
        </p:txBody>
      </p:sp>
      <p:sp>
        <p:nvSpPr>
          <p:cNvPr id="16" name="Овал 15"/>
          <p:cNvSpPr/>
          <p:nvPr/>
        </p:nvSpPr>
        <p:spPr>
          <a:xfrm>
            <a:off x="6374028" y="3866754"/>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Г</a:t>
            </a:r>
            <a:endParaRPr lang="uk-UA" dirty="0">
              <a:solidFill>
                <a:schemeClr val="tx1"/>
              </a:solidFill>
            </a:endParaRPr>
          </a:p>
        </p:txBody>
      </p:sp>
      <p:sp>
        <p:nvSpPr>
          <p:cNvPr id="17" name="Овал 16"/>
          <p:cNvSpPr/>
          <p:nvPr/>
        </p:nvSpPr>
        <p:spPr>
          <a:xfrm>
            <a:off x="6000288" y="5372822"/>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Г</a:t>
            </a:r>
            <a:endParaRPr lang="uk-UA" dirty="0">
              <a:solidFill>
                <a:schemeClr val="tx1"/>
              </a:solidFill>
            </a:endParaRPr>
          </a:p>
        </p:txBody>
      </p:sp>
      <p:sp>
        <p:nvSpPr>
          <p:cNvPr id="18" name="Овал 17"/>
          <p:cNvSpPr/>
          <p:nvPr/>
        </p:nvSpPr>
        <p:spPr>
          <a:xfrm>
            <a:off x="3635896" y="5445224"/>
            <a:ext cx="360040" cy="3629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Г</a:t>
            </a:r>
            <a:endParaRPr lang="uk-UA" dirty="0">
              <a:solidFill>
                <a:schemeClr val="tx1"/>
              </a:solidFill>
            </a:endParaRPr>
          </a:p>
        </p:txBody>
      </p:sp>
    </p:spTree>
    <p:extLst>
      <p:ext uri="{BB962C8B-B14F-4D97-AF65-F5344CB8AC3E}">
        <p14:creationId xmlns:p14="http://schemas.microsoft.com/office/powerpoint/2010/main" val="29932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712968"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Пов’язане зображенн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179" y="2852936"/>
            <a:ext cx="7620000"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104037" y="2189869"/>
            <a:ext cx="3240360" cy="439316"/>
          </a:xfrm>
          <a:prstGeom prst="rect">
            <a:avLst/>
          </a:prstGeom>
          <a:solidFill>
            <a:srgbClr val="00B05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34312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75"/>
            <a:ext cx="9144000" cy="6862275"/>
          </a:xfrm>
          <a:prstGeom prst="rect">
            <a:avLst/>
          </a:prstGeom>
        </p:spPr>
      </p:pic>
      <p:sp>
        <p:nvSpPr>
          <p:cNvPr id="3" name="Прямокутник 2"/>
          <p:cNvSpPr/>
          <p:nvPr/>
        </p:nvSpPr>
        <p:spPr>
          <a:xfrm>
            <a:off x="234996" y="5157192"/>
            <a:ext cx="8713859" cy="1077218"/>
          </a:xfrm>
          <a:prstGeom prst="rect">
            <a:avLst/>
          </a:prstGeom>
          <a:noFill/>
        </p:spPr>
        <p:txBody>
          <a:bodyPr wrap="none" lIns="91440" tIns="45720" rIns="91440" bIns="45720">
            <a:spAutoFit/>
          </a:bodyPr>
          <a:lstStyle/>
          <a:p>
            <a:pPr algn="ctr"/>
            <a:r>
              <a:rPr lang="ru-RU" sz="3200" b="0" i="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Географічні</a:t>
            </a:r>
            <a:r>
              <a:rPr lang="ru-RU" sz="32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200" b="0" i="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наслідки</a:t>
            </a:r>
            <a:r>
              <a:rPr lang="ru-RU" sz="32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200" b="0" i="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параметрів</a:t>
            </a:r>
            <a:r>
              <a:rPr lang="ru-RU" sz="32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та </a:t>
            </a:r>
            <a:r>
              <a:rPr lang="ru-RU" sz="3200" b="0" i="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рухів</a:t>
            </a:r>
            <a:r>
              <a:rPr lang="ru-RU" sz="32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200" b="0" i="1"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Землі</a:t>
            </a:r>
            <a:endParaRPr lang="ru-RU" sz="32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 </a:t>
            </a:r>
            <a:r>
              <a:rPr lang="ru-RU" sz="32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географічну</a:t>
            </a:r>
            <a:r>
              <a:rPr lang="ru-RU"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2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оболонку</a:t>
            </a:r>
            <a:endParaRPr lang="uk-UA" sz="3200" b="0"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0424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37404" r="-50" b="37125"/>
          <a:stretch/>
        </p:blipFill>
        <p:spPr>
          <a:xfrm>
            <a:off x="2555776" y="-99392"/>
            <a:ext cx="3705102" cy="2790700"/>
          </a:xfrm>
          <a:prstGeom prst="ellipse">
            <a:avLst/>
          </a:prstGeom>
          <a:ln>
            <a:noFill/>
          </a:ln>
          <a:effectLst>
            <a:softEdge rad="112500"/>
          </a:effectLst>
        </p:spPr>
      </p:pic>
      <p:pic>
        <p:nvPicPr>
          <p:cNvPr id="1028" name="Picture 4" descr="Результат пошуку зображень за запитом &quot;внутрішні надра землі&quot;"/>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99592" y="3068961"/>
            <a:ext cx="7848872" cy="273630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кутник 4"/>
          <p:cNvSpPr/>
          <p:nvPr/>
        </p:nvSpPr>
        <p:spPr>
          <a:xfrm>
            <a:off x="3282858" y="834293"/>
            <a:ext cx="2250937" cy="923330"/>
          </a:xfrm>
          <a:prstGeom prst="rect">
            <a:avLst/>
          </a:prstGeom>
          <a:noFill/>
        </p:spPr>
        <p:txBody>
          <a:bodyPr wrap="none" lIns="91440" tIns="45720" rIns="91440" bIns="45720">
            <a:spAutoFit/>
          </a:bodyPr>
          <a:lstStyle/>
          <a:p>
            <a:pPr algn="ctr"/>
            <a:r>
              <a:rPr lang="uk-UA"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СОНЦЕ</a:t>
            </a:r>
            <a:endParaRPr lang="uk-UA"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Прямокутник 6"/>
          <p:cNvSpPr/>
          <p:nvPr/>
        </p:nvSpPr>
        <p:spPr>
          <a:xfrm>
            <a:off x="2273147" y="4481825"/>
            <a:ext cx="4804520" cy="1323439"/>
          </a:xfrm>
          <a:prstGeom prst="rect">
            <a:avLst/>
          </a:prstGeom>
          <a:noFill/>
        </p:spPr>
        <p:txBody>
          <a:bodyPr wrap="none" lIns="91440" tIns="45720" rIns="91440" bIns="45720">
            <a:spAutoFit/>
          </a:bodyPr>
          <a:lstStyle/>
          <a:p>
            <a:pPr algn="ctr"/>
            <a:r>
              <a:rPr lang="uk-UA"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ЕНЕРГІЯ ВНУТРІШНІХ</a:t>
            </a:r>
            <a:br>
              <a:rPr lang="uk-UA"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НАДР ЗЕМЛІ</a:t>
            </a:r>
            <a:endParaRPr lang="uk-UA"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Прямокутник 7"/>
          <p:cNvSpPr/>
          <p:nvPr/>
        </p:nvSpPr>
        <p:spPr>
          <a:xfrm>
            <a:off x="1790631" y="2875549"/>
            <a:ext cx="5850769" cy="707886"/>
          </a:xfrm>
          <a:prstGeom prst="rect">
            <a:avLst/>
          </a:prstGeom>
          <a:noFill/>
          <a:ln>
            <a:noFill/>
          </a:ln>
        </p:spPr>
        <p:txBody>
          <a:bodyPr wrap="none" lIns="91440" tIns="45720" rIns="91440" bIns="45720">
            <a:prstTxWarp prst="textCascadeDown">
              <a:avLst>
                <a:gd name="adj" fmla="val 100000"/>
              </a:avLst>
            </a:prstTxWarp>
            <a:spAutoFit/>
          </a:bodyPr>
          <a:lstStyle/>
          <a:p>
            <a:pPr algn="ctr"/>
            <a:r>
              <a:rPr lang="uk-UA" sz="4000" b="1" dirty="0" smtClean="0">
                <a:ln w="19050">
                  <a:solidFill>
                    <a:srgbClr val="FFFF00"/>
                  </a:solidFill>
                  <a:prstDash val="solid"/>
                </a:ln>
                <a:solidFill>
                  <a:srgbClr val="00B050"/>
                </a:solidFill>
                <a:effectLst>
                  <a:outerShdw blurRad="50000" dist="50800" dir="7500000" algn="tl">
                    <a:srgbClr val="000000">
                      <a:shade val="5000"/>
                      <a:alpha val="35000"/>
                    </a:srgbClr>
                  </a:outerShdw>
                </a:effectLst>
              </a:rPr>
              <a:t>ГЕОГРАФІЧНА ОБОЛОНКА</a:t>
            </a:r>
            <a:endParaRPr lang="uk-UA" sz="4000" b="1" dirty="0">
              <a:ln w="19050">
                <a:solidFill>
                  <a:srgbClr val="FFFF00"/>
                </a:solidFill>
                <a:prstDash val="solid"/>
              </a:ln>
              <a:solidFill>
                <a:srgbClr val="00B050"/>
              </a:solidFill>
              <a:effectLst>
                <a:outerShdw blurRad="50000" dist="50800" dir="7500000" algn="tl">
                  <a:srgbClr val="000000">
                    <a:shade val="5000"/>
                    <a:alpha val="35000"/>
                  </a:srgbClr>
                </a:outerShdw>
              </a:effectLst>
            </a:endParaRPr>
          </a:p>
        </p:txBody>
      </p:sp>
      <p:sp>
        <p:nvSpPr>
          <p:cNvPr id="9" name="Стрілка вниз 8"/>
          <p:cNvSpPr/>
          <p:nvPr/>
        </p:nvSpPr>
        <p:spPr>
          <a:xfrm>
            <a:off x="3851920" y="1916832"/>
            <a:ext cx="1224136" cy="95871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Стрілка вниз 11"/>
          <p:cNvSpPr/>
          <p:nvPr/>
        </p:nvSpPr>
        <p:spPr>
          <a:xfrm rot="10800000">
            <a:off x="3841490" y="3583435"/>
            <a:ext cx="1224136" cy="95871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Прямокутник 9"/>
          <p:cNvSpPr/>
          <p:nvPr/>
        </p:nvSpPr>
        <p:spPr>
          <a:xfrm>
            <a:off x="0" y="5806414"/>
            <a:ext cx="91440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uk-UA" sz="1600" dirty="0">
                <a:latin typeface="Times New Roman" panose="02020603050405020304" pitchFamily="18" charset="0"/>
                <a:cs typeface="Times New Roman" panose="02020603050405020304" pitchFamily="18" charset="0"/>
              </a:rPr>
              <a:t>Поряд із внутрішніми зв'язками географічній оболонці притаманні й зовнішні - з космосом і надрами, звідки надходять до Землі сонячна та внутрішня енергія. Сонячна енергія і внутрішня енергія Землі - це енергетичні компоненти географічної оболонки. Ззовні в географічну оболонку потрапляють також космічні промені, пил і метеорити, із земних глибин - різноманітні гази й солі, вода.</a:t>
            </a:r>
          </a:p>
        </p:txBody>
      </p:sp>
    </p:spTree>
    <p:extLst>
      <p:ext uri="{BB962C8B-B14F-4D97-AF65-F5344CB8AC3E}">
        <p14:creationId xmlns:p14="http://schemas.microsoft.com/office/powerpoint/2010/main" val="2961364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Овал 12"/>
          <p:cNvSpPr/>
          <p:nvPr/>
        </p:nvSpPr>
        <p:spPr>
          <a:xfrm>
            <a:off x="33951" y="620687"/>
            <a:ext cx="5744391" cy="5307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 name="Picture 2" descr="Результат пошуку зображень за запитом &quot;планета земля&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4788948" cy="4484376"/>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3" name="Прямокутник 2"/>
          <p:cNvSpPr/>
          <p:nvPr/>
        </p:nvSpPr>
        <p:spPr>
          <a:xfrm>
            <a:off x="4634112" y="-5680"/>
            <a:ext cx="4509888"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Фізичні параметри</a:t>
            </a:r>
          </a:p>
          <a:p>
            <a:pPr algn="ctr"/>
            <a:r>
              <a:rPr lang="uk-UA"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планети Земля</a:t>
            </a:r>
            <a:endParaRPr lang="uk-UA"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Мінус 3"/>
          <p:cNvSpPr/>
          <p:nvPr/>
        </p:nvSpPr>
        <p:spPr>
          <a:xfrm>
            <a:off x="179512" y="3541982"/>
            <a:ext cx="5598830" cy="206084"/>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TextBox 4"/>
          <p:cNvSpPr txBox="1"/>
          <p:nvPr/>
        </p:nvSpPr>
        <p:spPr>
          <a:xfrm>
            <a:off x="5811945" y="3229208"/>
            <a:ext cx="2047163" cy="738664"/>
          </a:xfrm>
          <a:prstGeom prst="rect">
            <a:avLst/>
          </a:prstGeom>
          <a:solidFill>
            <a:srgbClr val="FFC000"/>
          </a:solidFill>
          <a:ln>
            <a:solidFill>
              <a:srgbClr val="002060"/>
            </a:solidFill>
          </a:ln>
        </p:spPr>
        <p:txBody>
          <a:bodyPr wrap="none" rtlCol="0">
            <a:spAutoFit/>
          </a:bodyPr>
          <a:lstStyle/>
          <a:p>
            <a:r>
              <a:rPr lang="uk-UA" sz="1400" i="1" dirty="0" smtClean="0"/>
              <a:t>Окружність екватору </a:t>
            </a:r>
          </a:p>
          <a:p>
            <a:r>
              <a:rPr lang="uk-UA" sz="1400" i="1" dirty="0" smtClean="0"/>
              <a:t>40 075,16 км</a:t>
            </a:r>
          </a:p>
          <a:p>
            <a:r>
              <a:rPr lang="uk-UA" sz="1400" i="1" dirty="0" smtClean="0"/>
              <a:t>Довжина 1</a:t>
            </a:r>
            <a:r>
              <a:rPr lang="en-US" sz="1400" i="1" dirty="0" smtClean="0">
                <a:latin typeface="Franklin Gothic Book"/>
              </a:rPr>
              <a:t>º</a:t>
            </a:r>
            <a:r>
              <a:rPr lang="uk-UA" sz="1400" i="1" dirty="0" smtClean="0">
                <a:latin typeface="Franklin Gothic Book"/>
              </a:rPr>
              <a:t> = 111.3 км</a:t>
            </a:r>
            <a:r>
              <a:rPr lang="uk-UA" sz="1400" i="1" dirty="0" smtClean="0"/>
              <a:t> </a:t>
            </a:r>
            <a:endParaRPr lang="uk-UA" sz="1400" i="1" dirty="0"/>
          </a:p>
        </p:txBody>
      </p:sp>
      <p:sp>
        <p:nvSpPr>
          <p:cNvPr id="6" name="Мінус 5"/>
          <p:cNvSpPr/>
          <p:nvPr/>
        </p:nvSpPr>
        <p:spPr>
          <a:xfrm rot="5400000">
            <a:off x="314631" y="3209048"/>
            <a:ext cx="5382806" cy="20608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p:cNvSpPr txBox="1"/>
          <p:nvPr/>
        </p:nvSpPr>
        <p:spPr>
          <a:xfrm>
            <a:off x="2432250" y="6057341"/>
            <a:ext cx="2236766" cy="738664"/>
          </a:xfrm>
          <a:prstGeom prst="rect">
            <a:avLst/>
          </a:prstGeom>
          <a:solidFill>
            <a:srgbClr val="FFFF00"/>
          </a:solidFill>
          <a:ln>
            <a:solidFill>
              <a:srgbClr val="002060"/>
            </a:solidFill>
          </a:ln>
        </p:spPr>
        <p:txBody>
          <a:bodyPr wrap="none" rtlCol="0">
            <a:spAutoFit/>
          </a:bodyPr>
          <a:lstStyle/>
          <a:p>
            <a:r>
              <a:rPr lang="uk-UA" sz="1400" i="1" dirty="0" smtClean="0"/>
              <a:t>Окружність по меридіану </a:t>
            </a:r>
          </a:p>
          <a:p>
            <a:r>
              <a:rPr lang="uk-UA" sz="1400" i="1" dirty="0" smtClean="0"/>
              <a:t>40 008,00 км </a:t>
            </a:r>
          </a:p>
          <a:p>
            <a:r>
              <a:rPr lang="uk-UA" sz="1400" i="1" dirty="0" smtClean="0"/>
              <a:t>Довжина 1</a:t>
            </a:r>
            <a:r>
              <a:rPr lang="en-US" sz="1400" i="1" dirty="0" smtClean="0">
                <a:latin typeface="Franklin Gothic Book"/>
              </a:rPr>
              <a:t>º</a:t>
            </a:r>
            <a:r>
              <a:rPr lang="uk-UA" sz="1400" i="1" dirty="0" smtClean="0">
                <a:latin typeface="Franklin Gothic Book"/>
              </a:rPr>
              <a:t> = 111.1 км</a:t>
            </a:r>
            <a:endParaRPr lang="uk-UA" sz="1400" i="1" dirty="0"/>
          </a:p>
        </p:txBody>
      </p:sp>
      <p:sp>
        <p:nvSpPr>
          <p:cNvPr id="8" name="Стрілка вниз 7"/>
          <p:cNvSpPr/>
          <p:nvPr/>
        </p:nvSpPr>
        <p:spPr>
          <a:xfrm>
            <a:off x="2681998" y="763641"/>
            <a:ext cx="648072" cy="54071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Стрілка вниз 8"/>
          <p:cNvSpPr/>
          <p:nvPr/>
        </p:nvSpPr>
        <p:spPr>
          <a:xfrm rot="10800000">
            <a:off x="2681998" y="5386998"/>
            <a:ext cx="648072" cy="54071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Стрілка вниз 9"/>
          <p:cNvSpPr/>
          <p:nvPr/>
        </p:nvSpPr>
        <p:spPr>
          <a:xfrm rot="16200000">
            <a:off x="5043019" y="3395294"/>
            <a:ext cx="648072" cy="5407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Стрілка вниз 10"/>
          <p:cNvSpPr/>
          <p:nvPr/>
        </p:nvSpPr>
        <p:spPr>
          <a:xfrm rot="5400000">
            <a:off x="287523" y="3379026"/>
            <a:ext cx="648072" cy="5407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Рівнобедрений трикутник 11"/>
          <p:cNvSpPr/>
          <p:nvPr/>
        </p:nvSpPr>
        <p:spPr>
          <a:xfrm rot="12476026">
            <a:off x="3260136" y="1497357"/>
            <a:ext cx="701870" cy="2259466"/>
          </a:xfrm>
          <a:prstGeom prst="triangle">
            <a:avLst>
              <a:gd name="adj" fmla="val 5815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uk-UA" sz="1200" dirty="0" smtClean="0">
                <a:solidFill>
                  <a:schemeClr val="tx1"/>
                </a:solidFill>
              </a:rPr>
              <a:t>Середній радіус  = 6371 км</a:t>
            </a:r>
            <a:endParaRPr lang="uk-UA" sz="1200" dirty="0">
              <a:solidFill>
                <a:schemeClr val="tx1"/>
              </a:solidFill>
            </a:endParaRPr>
          </a:p>
        </p:txBody>
      </p:sp>
      <p:sp>
        <p:nvSpPr>
          <p:cNvPr id="14" name="Прямокутник 13"/>
          <p:cNvSpPr/>
          <p:nvPr/>
        </p:nvSpPr>
        <p:spPr>
          <a:xfrm rot="19334256">
            <a:off x="-109515" y="1653336"/>
            <a:ext cx="3684022" cy="461665"/>
          </a:xfrm>
          <a:prstGeom prst="rect">
            <a:avLst/>
          </a:prstGeom>
          <a:noFill/>
        </p:spPr>
        <p:txBody>
          <a:bodyPr wrap="none" lIns="91440" tIns="45720" rIns="91440" bIns="45720">
            <a:prstTxWarp prst="textArchUp">
              <a:avLst>
                <a:gd name="adj" fmla="val 10894374"/>
              </a:avLst>
            </a:prstTxWarp>
            <a:spAutoFit/>
          </a:bodyPr>
          <a:lstStyle/>
          <a:p>
            <a:pPr algn="ctr"/>
            <a:r>
              <a:rPr lang="uk-UA"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Площа поверхні =</a:t>
            </a:r>
          </a:p>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510 072 000  км ² </a:t>
            </a:r>
            <a:r>
              <a:rPr lang="uk-UA"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uk-UA"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Прямокутник 14"/>
          <p:cNvSpPr/>
          <p:nvPr/>
        </p:nvSpPr>
        <p:spPr>
          <a:xfrm rot="19589865">
            <a:off x="919816" y="2501208"/>
            <a:ext cx="1661545"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29% поверхні </a:t>
            </a:r>
          </a:p>
          <a:p>
            <a:pPr algn="ctr"/>
            <a: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суходіл</a:t>
            </a:r>
            <a:endParaRPr lang="uk-U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Прямокутник 15"/>
          <p:cNvSpPr/>
          <p:nvPr/>
        </p:nvSpPr>
        <p:spPr>
          <a:xfrm rot="19589865">
            <a:off x="2909433" y="4152939"/>
            <a:ext cx="1868781" cy="646331"/>
          </a:xfrm>
          <a:prstGeom prst="rect">
            <a:avLst/>
          </a:prstGeom>
          <a:noFill/>
        </p:spPr>
        <p:txBody>
          <a:bodyPr wrap="none" lIns="91440" tIns="45720" rIns="91440" bIns="45720">
            <a:spAutoFit/>
          </a:bodyPr>
          <a:lstStyle/>
          <a:p>
            <a:pPr algn="ctr"/>
            <a:r>
              <a:rPr lang="uk-U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71% поверхні </a:t>
            </a:r>
          </a:p>
          <a:p>
            <a:pPr algn="ctr"/>
            <a:r>
              <a:rPr lang="uk-U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водна поверхня</a:t>
            </a:r>
            <a:endParaRPr lang="uk-U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Права фігурна дужка 16"/>
          <p:cNvSpPr/>
          <p:nvPr/>
        </p:nvSpPr>
        <p:spPr>
          <a:xfrm rot="3185588">
            <a:off x="3794165" y="3926539"/>
            <a:ext cx="1411746" cy="2418856"/>
          </a:xfrm>
          <a:prstGeom prst="rightBrace">
            <a:avLst>
              <a:gd name="adj1" fmla="val 121586"/>
              <a:gd name="adj2" fmla="val 43491"/>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uk-UA"/>
          </a:p>
        </p:txBody>
      </p:sp>
      <p:sp>
        <p:nvSpPr>
          <p:cNvPr id="18" name="TextBox 17"/>
          <p:cNvSpPr txBox="1"/>
          <p:nvPr/>
        </p:nvSpPr>
        <p:spPr>
          <a:xfrm>
            <a:off x="5400508" y="4798448"/>
            <a:ext cx="3531223" cy="1477328"/>
          </a:xfrm>
          <a:prstGeom prst="rect">
            <a:avLst/>
          </a:prstGeom>
          <a:noFill/>
        </p:spPr>
        <p:txBody>
          <a:bodyPr wrap="none" rtlCol="0">
            <a:spAutoFit/>
          </a:bodyPr>
          <a:lstStyle/>
          <a:p>
            <a:r>
              <a:rPr lang="uk-UA" b="1" i="1" dirty="0" smtClean="0"/>
              <a:t>Форма Землі більш сплюснута </a:t>
            </a:r>
          </a:p>
          <a:p>
            <a:r>
              <a:rPr lang="uk-UA" b="1" i="1" dirty="0" smtClean="0"/>
              <a:t>біля полюсів та </a:t>
            </a:r>
          </a:p>
          <a:p>
            <a:r>
              <a:rPr lang="uk-UA" b="1" i="1" dirty="0" smtClean="0"/>
              <a:t>розширена в районі екватору, </a:t>
            </a:r>
          </a:p>
          <a:p>
            <a:r>
              <a:rPr lang="uk-UA" b="1" i="1" dirty="0" smtClean="0"/>
              <a:t>що відповідає </a:t>
            </a:r>
          </a:p>
          <a:p>
            <a:r>
              <a:rPr lang="uk-UA" b="1" i="1" dirty="0" smtClean="0"/>
              <a:t>геометричній фігурі – еліпсоїда!</a:t>
            </a:r>
          </a:p>
        </p:txBody>
      </p:sp>
      <p:sp>
        <p:nvSpPr>
          <p:cNvPr id="19" name="Мінус 18"/>
          <p:cNvSpPr/>
          <p:nvPr/>
        </p:nvSpPr>
        <p:spPr>
          <a:xfrm rot="7567986" flipV="1">
            <a:off x="-1216088" y="3425769"/>
            <a:ext cx="8764157" cy="232427"/>
          </a:xfrm>
          <a:prstGeom prst="mathMin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TextBox 19"/>
          <p:cNvSpPr txBox="1"/>
          <p:nvPr/>
        </p:nvSpPr>
        <p:spPr>
          <a:xfrm>
            <a:off x="33951" y="6100545"/>
            <a:ext cx="2004075" cy="523220"/>
          </a:xfrm>
          <a:prstGeom prst="rect">
            <a:avLst/>
          </a:prstGeom>
          <a:solidFill>
            <a:srgbClr val="00B050"/>
          </a:solidFill>
          <a:ln>
            <a:solidFill>
              <a:srgbClr val="002060"/>
            </a:solidFill>
          </a:ln>
        </p:spPr>
        <p:txBody>
          <a:bodyPr wrap="none" rtlCol="0">
            <a:spAutoFit/>
          </a:bodyPr>
          <a:lstStyle/>
          <a:p>
            <a:r>
              <a:rPr lang="uk-UA" sz="1400" i="1" dirty="0" smtClean="0"/>
              <a:t>Нахил осі до екліптики</a:t>
            </a:r>
          </a:p>
          <a:p>
            <a:r>
              <a:rPr lang="uk-UA" sz="1400" i="1" dirty="0" smtClean="0"/>
              <a:t>складає 66</a:t>
            </a:r>
            <a:r>
              <a:rPr lang="en-US" sz="1400" i="1" dirty="0" smtClean="0">
                <a:latin typeface="Franklin Gothic Book"/>
              </a:rPr>
              <a:t>º</a:t>
            </a:r>
            <a:r>
              <a:rPr lang="uk-UA" sz="1400" i="1" dirty="0" smtClean="0">
                <a:latin typeface="Franklin Gothic Book"/>
              </a:rPr>
              <a:t>33´</a:t>
            </a:r>
            <a:endParaRPr lang="uk-UA" sz="1400" i="1" dirty="0"/>
          </a:p>
        </p:txBody>
      </p:sp>
    </p:spTree>
    <p:extLst>
      <p:ext uri="{BB962C8B-B14F-4D97-AF65-F5344CB8AC3E}">
        <p14:creationId xmlns:p14="http://schemas.microsoft.com/office/powerpoint/2010/main" val="25331423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427412" y="116632"/>
            <a:ext cx="627274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Геоїд - форма Землі</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42" name="Picture 2" descr="https://upload.wikimedia.org/wikipedia/commons/1/14/Gravity_anomalies_on_Ear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412776"/>
            <a:ext cx="5400600" cy="333294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кутник 2"/>
          <p:cNvSpPr/>
          <p:nvPr/>
        </p:nvSpPr>
        <p:spPr>
          <a:xfrm>
            <a:off x="14949" y="5445224"/>
            <a:ext cx="9144000"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uk-UA" dirty="0" smtClean="0"/>
              <a:t>Геоїд – це форма Землі, визначена з використанням рівня Світового океану та уявним його продовженням під земною поверхнею. Поверхня геоїда має геометрично довільну форму, на відміну від поверхні еліпсоїда. Геоїд має нерівності у межах приблизно від +8,8 км (гора Еверест) до −11 км (Маріанська западина).</a:t>
            </a:r>
            <a:endParaRPr lang="uk-UA" dirty="0"/>
          </a:p>
        </p:txBody>
      </p:sp>
      <p:pic>
        <p:nvPicPr>
          <p:cNvPr id="10244" name="Picture 4" descr="Результат пошуку зображень за запитом &quot;поверхня геоїда&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8" y="2012942"/>
            <a:ext cx="3321331" cy="193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479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Результат пошуку зображень за запитом &quot;планета земля&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620688"/>
            <a:ext cx="2999050" cy="2808314"/>
          </a:xfrm>
          <a:prstGeom prst="ellipse">
            <a:avLst/>
          </a:prstGeom>
          <a:ln>
            <a:noFill/>
          </a:ln>
          <a:effectLst>
            <a:softEdge rad="215900"/>
          </a:effectLst>
          <a:extLst>
            <a:ext uri="{909E8E84-426E-40DD-AFC4-6F175D3DCCD1}">
              <a14:hiddenFill xmlns:a14="http://schemas.microsoft.com/office/drawing/2010/main">
                <a:solidFill>
                  <a:srgbClr val="FFFFFF"/>
                </a:solidFill>
              </a14:hiddenFill>
            </a:ext>
          </a:extLst>
        </p:spPr>
      </p:pic>
      <p:sp>
        <p:nvSpPr>
          <p:cNvPr id="3" name="Прямокутник 2"/>
          <p:cNvSpPr/>
          <p:nvPr/>
        </p:nvSpPr>
        <p:spPr>
          <a:xfrm>
            <a:off x="971600" y="160348"/>
            <a:ext cx="7156832"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Земля як планета здійснює </a:t>
            </a:r>
            <a:r>
              <a:rPr lang="uk-U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три види рухів:</a:t>
            </a:r>
            <a:endParaRPr lang="uk-UA"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Потрійна стрілка вліво/вправо/вгору 3"/>
          <p:cNvSpPr/>
          <p:nvPr/>
        </p:nvSpPr>
        <p:spPr>
          <a:xfrm rot="10800000">
            <a:off x="2255100" y="3140968"/>
            <a:ext cx="4176465" cy="1656184"/>
          </a:xfrm>
          <a:prstGeom prst="leftRightUpArrow">
            <a:avLst>
              <a:gd name="adj1" fmla="val 10686"/>
              <a:gd name="adj2" fmla="val 11708"/>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052" name="Picture 4" descr="Результат пошуку зображень за запитом &quot;рух землі анімація&quo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020111"/>
            <a:ext cx="2099524" cy="2099524"/>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pic>
        <p:nvPicPr>
          <p:cNvPr id="2054" name="Picture 6" descr="Пов’язане зображення"/>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942880"/>
            <a:ext cx="3048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Результат пошуку зображень за запитом &quot;milky way galaxy gif&quo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020111"/>
            <a:ext cx="2400704" cy="2520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Прямокутник 6"/>
          <p:cNvSpPr/>
          <p:nvPr/>
        </p:nvSpPr>
        <p:spPr>
          <a:xfrm>
            <a:off x="-3676" y="1556792"/>
            <a:ext cx="2306593" cy="1384995"/>
          </a:xfrm>
          <a:prstGeom prst="rect">
            <a:avLst/>
          </a:prstGeom>
          <a:noFill/>
        </p:spPr>
        <p:txBody>
          <a:bodyPr wrap="none" lIns="91440" tIns="45720" rIns="91440" bIns="45720">
            <a:spAutoFit/>
          </a:bodyPr>
          <a:lstStyle/>
          <a:p>
            <a:pPr algn="ctr"/>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Рух </a:t>
            </a: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навколо </a:t>
            </a:r>
          </a:p>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своєї </a:t>
            </a:r>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осі</a:t>
            </a:r>
          </a:p>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(осьовий рух)</a:t>
            </a:r>
            <a:endParaRPr lang="uk-UA"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Прямокутник 11"/>
          <p:cNvSpPr/>
          <p:nvPr/>
        </p:nvSpPr>
        <p:spPr>
          <a:xfrm>
            <a:off x="-18956" y="5301208"/>
            <a:ext cx="2959015" cy="1384995"/>
          </a:xfrm>
          <a:prstGeom prst="rect">
            <a:avLst/>
          </a:prstGeom>
          <a:noFill/>
        </p:spPr>
        <p:txBody>
          <a:bodyPr wrap="none" lIns="91440" tIns="45720" rIns="91440" bIns="45720">
            <a:spAutoFit/>
          </a:bodyPr>
          <a:lstStyle/>
          <a:p>
            <a:pPr algn="ctr"/>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Рух </a:t>
            </a: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навколо </a:t>
            </a:r>
          </a:p>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Сонця </a:t>
            </a:r>
          </a:p>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(орбітальний рух)</a:t>
            </a:r>
            <a:endParaRPr lang="uk-UA"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Прямокутник 12"/>
          <p:cNvSpPr/>
          <p:nvPr/>
        </p:nvSpPr>
        <p:spPr>
          <a:xfrm>
            <a:off x="6193897" y="2023529"/>
            <a:ext cx="2950103" cy="954107"/>
          </a:xfrm>
          <a:prstGeom prst="rect">
            <a:avLst/>
          </a:prstGeom>
          <a:noFill/>
        </p:spPr>
        <p:txBody>
          <a:bodyPr wrap="none" lIns="91440" tIns="45720" rIns="91440" bIns="45720">
            <a:spAutoFit/>
          </a:bodyPr>
          <a:lstStyle/>
          <a:p>
            <a:pPr algn="ctr"/>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Рух </a:t>
            </a: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навколо </a:t>
            </a:r>
          </a:p>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Центру Галактики</a:t>
            </a:r>
            <a:endParaRPr lang="uk-UA"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002849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Результат пошуку зображень за запитом &quot;рух землі анімація&quo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526057"/>
            <a:ext cx="4032448" cy="4032448"/>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sp>
        <p:nvSpPr>
          <p:cNvPr id="5" name="Прямокутник 4"/>
          <p:cNvSpPr/>
          <p:nvPr/>
        </p:nvSpPr>
        <p:spPr>
          <a:xfrm>
            <a:off x="1691680" y="961993"/>
            <a:ext cx="5690789" cy="1077218"/>
          </a:xfrm>
          <a:prstGeom prst="rect">
            <a:avLst/>
          </a:prstGeom>
          <a:noFill/>
        </p:spPr>
        <p:txBody>
          <a:bodyPr wrap="none" lIns="91440" tIns="45720" rIns="91440" bIns="45720">
            <a:spAutoFit/>
          </a:bodyPr>
          <a:lstStyle/>
          <a:p>
            <a:pPr algn="ctr"/>
            <a:r>
              <a:rPr lang="uk-UA"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Повний оберт Земля </a:t>
            </a:r>
            <a:r>
              <a:rPr lang="uk-UA"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здійснює </a:t>
            </a:r>
          </a:p>
          <a:p>
            <a:pPr algn="ctr"/>
            <a:r>
              <a:rPr lang="uk-UA"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за 23 год. 56 хв. 4 с.</a:t>
            </a:r>
            <a:endParaRPr lang="uk-U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Прямокутник 5"/>
          <p:cNvSpPr/>
          <p:nvPr/>
        </p:nvSpPr>
        <p:spPr>
          <a:xfrm>
            <a:off x="1494876" y="10652"/>
            <a:ext cx="590802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Осьовий рух Землі</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Блок-схема: витягування 7"/>
          <p:cNvSpPr/>
          <p:nvPr/>
        </p:nvSpPr>
        <p:spPr>
          <a:xfrm>
            <a:off x="4283968" y="2237920"/>
            <a:ext cx="288032" cy="288137"/>
          </a:xfrm>
          <a:prstGeom prst="flowChartExtra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Блок-схема: витягування 8"/>
          <p:cNvSpPr/>
          <p:nvPr/>
        </p:nvSpPr>
        <p:spPr>
          <a:xfrm rot="10800000">
            <a:off x="4283968" y="6558505"/>
            <a:ext cx="288032" cy="288137"/>
          </a:xfrm>
          <a:prstGeom prst="flowChartExtra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p:cNvSpPr txBox="1"/>
          <p:nvPr/>
        </p:nvSpPr>
        <p:spPr>
          <a:xfrm>
            <a:off x="4793762" y="2251183"/>
            <a:ext cx="1576072" cy="261610"/>
          </a:xfrm>
          <a:prstGeom prst="rect">
            <a:avLst/>
          </a:prstGeom>
          <a:solidFill>
            <a:srgbClr val="FF0000"/>
          </a:solidFill>
        </p:spPr>
        <p:txBody>
          <a:bodyPr wrap="none" rtlCol="0">
            <a:spAutoFit/>
          </a:bodyPr>
          <a:lstStyle/>
          <a:p>
            <a:r>
              <a:rPr lang="uk-UA" sz="1100" b="1" dirty="0" smtClean="0"/>
              <a:t>Мінімальна швидкість</a:t>
            </a:r>
            <a:endParaRPr lang="uk-UA" sz="1100" b="1" dirty="0"/>
          </a:p>
        </p:txBody>
      </p:sp>
      <p:sp>
        <p:nvSpPr>
          <p:cNvPr id="11" name="Подвійна стрілка вгору/вниз 10"/>
          <p:cNvSpPr/>
          <p:nvPr/>
        </p:nvSpPr>
        <p:spPr>
          <a:xfrm>
            <a:off x="4289695" y="2526058"/>
            <a:ext cx="318390" cy="4018248"/>
          </a:xfrm>
          <a:prstGeom prst="upDownArrow">
            <a:avLst>
              <a:gd name="adj1" fmla="val 50000"/>
              <a:gd name="adj2" fmla="val 5265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Мінус 6"/>
          <p:cNvSpPr/>
          <p:nvPr/>
        </p:nvSpPr>
        <p:spPr>
          <a:xfrm>
            <a:off x="1691680" y="4149080"/>
            <a:ext cx="5472608" cy="1008540"/>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rPr>
              <a:t>Максимальна швидкість</a:t>
            </a:r>
            <a:endParaRPr lang="uk-UA" sz="1200" dirty="0">
              <a:solidFill>
                <a:schemeClr val="tx1"/>
              </a:solidFill>
            </a:endParaRPr>
          </a:p>
        </p:txBody>
      </p:sp>
      <p:sp>
        <p:nvSpPr>
          <p:cNvPr id="12" name="TextBox 11"/>
          <p:cNvSpPr txBox="1"/>
          <p:nvPr/>
        </p:nvSpPr>
        <p:spPr>
          <a:xfrm rot="16200000">
            <a:off x="2669943" y="4342226"/>
            <a:ext cx="3692036" cy="400110"/>
          </a:xfrm>
          <a:prstGeom prst="rect">
            <a:avLst/>
          </a:prstGeom>
          <a:noFill/>
        </p:spPr>
        <p:txBody>
          <a:bodyPr wrap="none" rtlCol="0">
            <a:spAutoFit/>
          </a:bodyPr>
          <a:lstStyle/>
          <a:p>
            <a:r>
              <a:rPr lang="uk-UA" sz="1000" dirty="0" smtClean="0"/>
              <a:t>Зменшення      швидкості                           Зменшення      швидкості</a:t>
            </a:r>
          </a:p>
          <a:p>
            <a:r>
              <a:rPr lang="uk-UA" sz="1000" dirty="0" smtClean="0"/>
              <a:t> </a:t>
            </a:r>
            <a:endParaRPr lang="uk-UA" sz="1000" dirty="0"/>
          </a:p>
        </p:txBody>
      </p:sp>
      <p:sp>
        <p:nvSpPr>
          <p:cNvPr id="20" name="TextBox 19"/>
          <p:cNvSpPr txBox="1"/>
          <p:nvPr/>
        </p:nvSpPr>
        <p:spPr>
          <a:xfrm>
            <a:off x="4716016" y="6558505"/>
            <a:ext cx="1576072" cy="261610"/>
          </a:xfrm>
          <a:prstGeom prst="rect">
            <a:avLst/>
          </a:prstGeom>
          <a:solidFill>
            <a:srgbClr val="FF0000"/>
          </a:solidFill>
        </p:spPr>
        <p:txBody>
          <a:bodyPr wrap="none" rtlCol="0">
            <a:spAutoFit/>
          </a:bodyPr>
          <a:lstStyle/>
          <a:p>
            <a:r>
              <a:rPr lang="uk-UA" sz="1100" b="1" dirty="0" smtClean="0"/>
              <a:t>Мінімальна швидкість</a:t>
            </a:r>
            <a:endParaRPr lang="uk-UA" sz="1100" b="1" dirty="0"/>
          </a:p>
        </p:txBody>
      </p:sp>
      <p:sp>
        <p:nvSpPr>
          <p:cNvPr id="19" name="TextBox 18"/>
          <p:cNvSpPr txBox="1"/>
          <p:nvPr/>
        </p:nvSpPr>
        <p:spPr>
          <a:xfrm>
            <a:off x="6588224" y="2132856"/>
            <a:ext cx="2376264"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uk-UA" dirty="0" smtClean="0"/>
              <a:t>На полюсах Землі швидкість руху Землі навколо своєї осі = 0км/</a:t>
            </a:r>
            <a:r>
              <a:rPr lang="uk-UA" dirty="0" err="1" smtClean="0"/>
              <a:t>сек</a:t>
            </a:r>
            <a:endParaRPr lang="uk-UA" dirty="0"/>
          </a:p>
        </p:txBody>
      </p:sp>
      <p:sp>
        <p:nvSpPr>
          <p:cNvPr id="22" name="TextBox 21"/>
          <p:cNvSpPr txBox="1"/>
          <p:nvPr/>
        </p:nvSpPr>
        <p:spPr>
          <a:xfrm>
            <a:off x="6619635" y="4053185"/>
            <a:ext cx="2376264"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uk-UA" dirty="0" smtClean="0"/>
              <a:t>На екваторі швидкість руху Землі навколо своєї осі максимальна = 30 км/</a:t>
            </a:r>
            <a:r>
              <a:rPr lang="uk-UA" dirty="0" err="1" smtClean="0"/>
              <a:t>сек</a:t>
            </a:r>
            <a:endParaRPr lang="uk-UA" dirty="0"/>
          </a:p>
        </p:txBody>
      </p:sp>
      <p:sp>
        <p:nvSpPr>
          <p:cNvPr id="21" name="Прямокутник 20"/>
          <p:cNvSpPr/>
          <p:nvPr/>
        </p:nvSpPr>
        <p:spPr>
          <a:xfrm>
            <a:off x="20795" y="2237920"/>
            <a:ext cx="3432350" cy="2554545"/>
          </a:xfrm>
          <a:prstGeom prst="rect">
            <a:avLst/>
          </a:prstGeom>
          <a:noFill/>
        </p:spPr>
        <p:txBody>
          <a:bodyPr wrap="none" lIns="91440" tIns="45720" rIns="91440" bIns="45720">
            <a:spAutoFit/>
          </a:bodyPr>
          <a:lstStyle/>
          <a:p>
            <a:r>
              <a:rPr lang="uk-UA" sz="32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1. Різна швидкість</a:t>
            </a:r>
          </a:p>
          <a:p>
            <a:r>
              <a:rPr lang="uk-UA" sz="32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обертання</a:t>
            </a:r>
          </a:p>
          <a:p>
            <a:r>
              <a:rPr lang="uk-UA" sz="32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об</a:t>
            </a:r>
            <a:r>
              <a:rPr lang="en-US" sz="32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a:t>
            </a:r>
            <a:r>
              <a:rPr lang="uk-UA" sz="3200" b="1" dirty="0" err="1"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єктів</a:t>
            </a:r>
            <a:r>
              <a:rPr lang="uk-UA" sz="32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 на </a:t>
            </a:r>
          </a:p>
          <a:p>
            <a:r>
              <a:rPr lang="uk-UA" sz="32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певній</a:t>
            </a:r>
          </a:p>
          <a:p>
            <a:r>
              <a:rPr lang="uk-UA" sz="32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широті</a:t>
            </a:r>
            <a:endParaRPr lang="uk-UA" sz="32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19201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p:cNvSpPr/>
          <p:nvPr/>
        </p:nvSpPr>
        <p:spPr>
          <a:xfrm>
            <a:off x="1461124" y="116632"/>
            <a:ext cx="6023444"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a:spAutoFit/>
          </a:bodyPr>
          <a:lstStyle/>
          <a:p>
            <a:r>
              <a:rPr lang="uk-UA"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 В результаті руху Землі навколо своєї осі</a:t>
            </a:r>
          </a:p>
          <a:p>
            <a:r>
              <a:rPr lang="uk-UA"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Речовина під дією відцентрової сили </a:t>
            </a:r>
          </a:p>
          <a:p>
            <a:r>
              <a:rPr lang="uk-UA"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перетікає із полярних регіонів в область екватору</a:t>
            </a:r>
            <a:endParaRPr lang="uk-UA"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960" y="1783899"/>
            <a:ext cx="4468822" cy="3736839"/>
          </a:xfrm>
          <a:prstGeom prst="ellipse">
            <a:avLst/>
          </a:prstGeom>
          <a:ln>
            <a:noFill/>
          </a:ln>
          <a:effectLst>
            <a:softEdge rad="112500"/>
          </a:effectLst>
        </p:spPr>
      </p:pic>
      <p:sp>
        <p:nvSpPr>
          <p:cNvPr id="11" name="Стрілка кутом 10"/>
          <p:cNvSpPr/>
          <p:nvPr/>
        </p:nvSpPr>
        <p:spPr>
          <a:xfrm rot="10800000">
            <a:off x="2255338" y="1899796"/>
            <a:ext cx="2082775" cy="1688652"/>
          </a:xfrm>
          <a:prstGeom prst="bentArrow">
            <a:avLst>
              <a:gd name="adj1" fmla="val 12122"/>
              <a:gd name="adj2" fmla="val 14252"/>
              <a:gd name="adj3" fmla="val 30403"/>
              <a:gd name="adj4" fmla="val 6710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2" name="Стрілка кутом 11"/>
          <p:cNvSpPr/>
          <p:nvPr/>
        </p:nvSpPr>
        <p:spPr>
          <a:xfrm rot="10800000" flipH="1">
            <a:off x="4338113" y="1899796"/>
            <a:ext cx="2083899" cy="1671304"/>
          </a:xfrm>
          <a:prstGeom prst="bentArrow">
            <a:avLst>
              <a:gd name="adj1" fmla="val 12923"/>
              <a:gd name="adj2" fmla="val 13805"/>
              <a:gd name="adj3" fmla="val 29296"/>
              <a:gd name="adj4" fmla="val 6710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3" name="Стрілка кутом 12"/>
          <p:cNvSpPr/>
          <p:nvPr/>
        </p:nvSpPr>
        <p:spPr>
          <a:xfrm>
            <a:off x="4385969" y="3672094"/>
            <a:ext cx="1988186" cy="1724614"/>
          </a:xfrm>
          <a:prstGeom prst="bentArrow">
            <a:avLst>
              <a:gd name="adj1" fmla="val 12122"/>
              <a:gd name="adj2" fmla="val 14252"/>
              <a:gd name="adj3" fmla="val 30403"/>
              <a:gd name="adj4" fmla="val 6710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4" name="Стрілка кутом 13"/>
          <p:cNvSpPr/>
          <p:nvPr/>
        </p:nvSpPr>
        <p:spPr>
          <a:xfrm flipH="1">
            <a:off x="2178628" y="3694073"/>
            <a:ext cx="2122180" cy="1702635"/>
          </a:xfrm>
          <a:prstGeom prst="bentArrow">
            <a:avLst>
              <a:gd name="adj1" fmla="val 12923"/>
              <a:gd name="adj2" fmla="val 13805"/>
              <a:gd name="adj3" fmla="val 31596"/>
              <a:gd name="adj4" fmla="val 6710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5" name="Права фігурна дужка 14"/>
          <p:cNvSpPr/>
          <p:nvPr/>
        </p:nvSpPr>
        <p:spPr>
          <a:xfrm>
            <a:off x="7592505" y="1787733"/>
            <a:ext cx="936106" cy="4261639"/>
          </a:xfrm>
          <a:prstGeom prst="rightBrace">
            <a:avLst>
              <a:gd name="adj1" fmla="val 31809"/>
              <a:gd name="adj2" fmla="val 50053"/>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uk-UA"/>
          </a:p>
        </p:txBody>
      </p:sp>
      <p:sp>
        <p:nvSpPr>
          <p:cNvPr id="16" name="Права фігурна дужка 15"/>
          <p:cNvSpPr/>
          <p:nvPr/>
        </p:nvSpPr>
        <p:spPr>
          <a:xfrm>
            <a:off x="6732240" y="1794367"/>
            <a:ext cx="1112294" cy="3601432"/>
          </a:xfrm>
          <a:prstGeom prst="rightBrace">
            <a:avLst>
              <a:gd name="adj1" fmla="val 31809"/>
              <a:gd name="adj2" fmla="val 49775"/>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uk-UA"/>
          </a:p>
        </p:txBody>
      </p:sp>
      <p:sp>
        <p:nvSpPr>
          <p:cNvPr id="17" name="Нашивка 16"/>
          <p:cNvSpPr/>
          <p:nvPr/>
        </p:nvSpPr>
        <p:spPr>
          <a:xfrm rot="10800000">
            <a:off x="6449785" y="5396708"/>
            <a:ext cx="792088" cy="696588"/>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8" name="TextBox 17"/>
          <p:cNvSpPr txBox="1"/>
          <p:nvPr/>
        </p:nvSpPr>
        <p:spPr>
          <a:xfrm>
            <a:off x="35496" y="5745002"/>
            <a:ext cx="6593286" cy="369332"/>
          </a:xfrm>
          <a:prstGeom prst="rect">
            <a:avLst/>
          </a:prstGeom>
          <a:noFill/>
        </p:spPr>
        <p:txBody>
          <a:bodyPr wrap="square" rtlCol="0">
            <a:spAutoFit/>
          </a:bodyPr>
          <a:lstStyle/>
          <a:p>
            <a:r>
              <a:rPr lang="uk-UA" sz="1400" b="1" dirty="0" smtClean="0"/>
              <a:t>6378,14 км (екваторіальний радіус) - </a:t>
            </a:r>
            <a:r>
              <a:rPr lang="uk-UA" sz="1400" b="1" dirty="0"/>
              <a:t>6356,78 </a:t>
            </a:r>
            <a:r>
              <a:rPr lang="uk-UA" sz="1400" b="1" dirty="0" smtClean="0"/>
              <a:t>км (полярний радіус) = </a:t>
            </a:r>
            <a:r>
              <a:rPr lang="uk-UA" b="1" dirty="0" smtClean="0"/>
              <a:t>21,36 км! </a:t>
            </a:r>
            <a:endParaRPr lang="uk-UA" b="1" i="1" dirty="0" smtClean="0"/>
          </a:p>
        </p:txBody>
      </p:sp>
      <p:sp>
        <p:nvSpPr>
          <p:cNvPr id="19" name="Мінус 18"/>
          <p:cNvSpPr/>
          <p:nvPr/>
        </p:nvSpPr>
        <p:spPr>
          <a:xfrm rot="5400000">
            <a:off x="1927648" y="3504174"/>
            <a:ext cx="4852618" cy="237777"/>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Мінус 19"/>
          <p:cNvSpPr/>
          <p:nvPr/>
        </p:nvSpPr>
        <p:spPr>
          <a:xfrm>
            <a:off x="1547664" y="3519767"/>
            <a:ext cx="5676449" cy="206084"/>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Мінус 20"/>
          <p:cNvSpPr/>
          <p:nvPr/>
        </p:nvSpPr>
        <p:spPr>
          <a:xfrm>
            <a:off x="2627784" y="5937385"/>
            <a:ext cx="3024336" cy="261563"/>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Мінус 21"/>
          <p:cNvSpPr/>
          <p:nvPr/>
        </p:nvSpPr>
        <p:spPr>
          <a:xfrm>
            <a:off x="-468560" y="5965124"/>
            <a:ext cx="3801842" cy="233824"/>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679048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3/32/Earth_rot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916644">
            <a:off x="4860032" y="1844824"/>
            <a:ext cx="2857500" cy="2857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Сонце 2"/>
          <p:cNvSpPr/>
          <p:nvPr/>
        </p:nvSpPr>
        <p:spPr>
          <a:xfrm>
            <a:off x="323528" y="2204864"/>
            <a:ext cx="2160240" cy="2304256"/>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Мінус 3"/>
          <p:cNvSpPr/>
          <p:nvPr/>
        </p:nvSpPr>
        <p:spPr>
          <a:xfrm rot="6646930">
            <a:off x="6467348" y="1639473"/>
            <a:ext cx="792088" cy="288032"/>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Мінус 4"/>
          <p:cNvSpPr/>
          <p:nvPr/>
        </p:nvSpPr>
        <p:spPr>
          <a:xfrm rot="6750108">
            <a:off x="5332138" y="4649830"/>
            <a:ext cx="792088" cy="288032"/>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Вигнута вліво стрілка 5"/>
          <p:cNvSpPr/>
          <p:nvPr/>
        </p:nvSpPr>
        <p:spPr>
          <a:xfrm>
            <a:off x="4651471" y="4651834"/>
            <a:ext cx="792088" cy="93610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7" name="Вигнута вліво стрілка 6"/>
          <p:cNvSpPr/>
          <p:nvPr/>
        </p:nvSpPr>
        <p:spPr>
          <a:xfrm rot="10800000">
            <a:off x="5861041" y="4651834"/>
            <a:ext cx="792088" cy="93610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cxnSp>
        <p:nvCxnSpPr>
          <p:cNvPr id="9" name="Пряма зі стрілкою 8"/>
          <p:cNvCxnSpPr>
            <a:endCxn id="2" idx="1"/>
          </p:cNvCxnSpPr>
          <p:nvPr/>
        </p:nvCxnSpPr>
        <p:spPr>
          <a:xfrm flipV="1">
            <a:off x="2284915" y="2032796"/>
            <a:ext cx="3295491" cy="53211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 зі стрілкою 10"/>
          <p:cNvCxnSpPr>
            <a:stCxn id="3" idx="3"/>
          </p:cNvCxnSpPr>
          <p:nvPr/>
        </p:nvCxnSpPr>
        <p:spPr>
          <a:xfrm flipV="1">
            <a:off x="2483768" y="3273574"/>
            <a:ext cx="2520280" cy="83418"/>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 зі стрілкою 14"/>
          <p:cNvCxnSpPr/>
          <p:nvPr/>
        </p:nvCxnSpPr>
        <p:spPr>
          <a:xfrm>
            <a:off x="2154085" y="4149080"/>
            <a:ext cx="3380717" cy="36004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3" name="Прямокутник 22"/>
          <p:cNvSpPr/>
          <p:nvPr/>
        </p:nvSpPr>
        <p:spPr>
          <a:xfrm>
            <a:off x="5004048" y="2981186"/>
            <a:ext cx="1061508" cy="584775"/>
          </a:xfrm>
          <a:prstGeom prst="rect">
            <a:avLst/>
          </a:prstGeom>
          <a:noFill/>
        </p:spPr>
        <p:txBody>
          <a:bodyPr wrap="none" lIns="91440" tIns="45720" rIns="91440" bIns="45720">
            <a:spAutoFit/>
          </a:bodyPr>
          <a:lstStyle/>
          <a:p>
            <a:pPr algn="ctr"/>
            <a:r>
              <a:rPr lang="uk-UA"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День</a:t>
            </a:r>
            <a:endParaRPr lang="uk-UA"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Прямокутник 23"/>
          <p:cNvSpPr/>
          <p:nvPr/>
        </p:nvSpPr>
        <p:spPr>
          <a:xfrm>
            <a:off x="6653129" y="3022895"/>
            <a:ext cx="728084" cy="584775"/>
          </a:xfrm>
          <a:prstGeom prst="rect">
            <a:avLst/>
          </a:prstGeom>
          <a:noFill/>
        </p:spPr>
        <p:txBody>
          <a:bodyPr wrap="none" lIns="91440" tIns="45720" rIns="91440" bIns="45720">
            <a:spAutoFit/>
          </a:bodyPr>
          <a:lstStyle/>
          <a:p>
            <a:pPr algn="ctr"/>
            <a:r>
              <a:rPr lang="uk-UA"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Ніч</a:t>
            </a:r>
            <a:endParaRPr lang="uk-UA"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170" name="Picture 2" descr="Результат пошуку зображень за запитом &quot;циферблат годинника gif&quo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86183" y="2679760"/>
            <a:ext cx="1318964" cy="1187625"/>
          </a:xfrm>
          <a:prstGeom prst="rect">
            <a:avLst/>
          </a:prstGeom>
          <a:noFill/>
          <a:extLst>
            <a:ext uri="{909E8E84-426E-40DD-AFC4-6F175D3DCCD1}">
              <a14:hiddenFill xmlns:a14="http://schemas.microsoft.com/office/drawing/2010/main">
                <a:solidFill>
                  <a:srgbClr val="FFFFFF"/>
                </a:solidFill>
              </a14:hiddenFill>
            </a:ext>
          </a:extLst>
        </p:spPr>
      </p:pic>
      <p:sp>
        <p:nvSpPr>
          <p:cNvPr id="33" name="Прямокутник 32"/>
          <p:cNvSpPr/>
          <p:nvPr/>
        </p:nvSpPr>
        <p:spPr>
          <a:xfrm>
            <a:off x="873981" y="188640"/>
            <a:ext cx="7169527" cy="707886"/>
          </a:xfrm>
          <a:prstGeom prst="rect">
            <a:avLst/>
          </a:prstGeom>
          <a:noFill/>
        </p:spPr>
        <p:txBody>
          <a:bodyPr wrap="none" lIns="91440" tIns="45720" rIns="91440" bIns="45720">
            <a:spAutoFit/>
          </a:bodyPr>
          <a:lstStyle/>
          <a:p>
            <a:pPr algn="ctr"/>
            <a:r>
              <a:rPr lang="uk-UA"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a:t>
            </a:r>
            <a:r>
              <a:rPr lang="uk-UA"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Відбувається зміна дня і ночі</a:t>
            </a:r>
            <a:endParaRPr lang="uk-UA"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4" name="Рівнобедрений трикутник 33"/>
          <p:cNvSpPr/>
          <p:nvPr/>
        </p:nvSpPr>
        <p:spPr>
          <a:xfrm rot="5400000">
            <a:off x="6342744" y="2402928"/>
            <a:ext cx="2520280" cy="1741287"/>
          </a:xfrm>
          <a:prstGeom prst="triangle">
            <a:avLst/>
          </a:prstGeom>
          <a:solidFill>
            <a:schemeClr val="bg2">
              <a:lumMod val="7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747547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Пов’язане зображення"/>
          <p:cNvPicPr>
            <a:picLocks noChangeAspect="1" noChangeArrowheads="1"/>
          </p:cNvPicPr>
          <p:nvPr/>
        </p:nvPicPr>
        <p:blipFill rotWithShape="1">
          <a:blip r:embed="rId2">
            <a:extLst>
              <a:ext uri="{28A0092B-C50C-407E-A947-70E740481C1C}">
                <a14:useLocalDpi xmlns:a14="http://schemas.microsoft.com/office/drawing/2010/main" val="0"/>
              </a:ext>
            </a:extLst>
          </a:blip>
          <a:srcRect l="817" t="5831" r="1945"/>
          <a:stretch/>
        </p:blipFill>
        <p:spPr bwMode="auto">
          <a:xfrm>
            <a:off x="84667" y="12411"/>
            <a:ext cx="9059332" cy="505883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491377" y="5591864"/>
            <a:ext cx="824591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360</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Franklin Gothic Book"/>
              </a:rPr>
              <a:t>º</a:t>
            </a: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Franklin Gothic Book"/>
              </a:rPr>
              <a:t> : 24 год. = 15</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Franklin Gothic Book"/>
              </a:rPr>
              <a:t>º</a:t>
            </a: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Franklin Gothic Book"/>
              </a:rPr>
              <a:t> - 1 год.</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Ліва фігурна дужка 2"/>
          <p:cNvSpPr/>
          <p:nvPr/>
        </p:nvSpPr>
        <p:spPr>
          <a:xfrm rot="16200000">
            <a:off x="4791509" y="4939955"/>
            <a:ext cx="288032" cy="295002"/>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uk-UA"/>
          </a:p>
        </p:txBody>
      </p:sp>
      <p:sp>
        <p:nvSpPr>
          <p:cNvPr id="4" name="TextBox 3"/>
          <p:cNvSpPr txBox="1"/>
          <p:nvPr/>
        </p:nvSpPr>
        <p:spPr>
          <a:xfrm>
            <a:off x="4686097" y="5231472"/>
            <a:ext cx="498855" cy="369332"/>
          </a:xfrm>
          <a:prstGeom prst="rect">
            <a:avLst/>
          </a:prstGeom>
          <a:noFill/>
        </p:spPr>
        <p:txBody>
          <a:bodyPr wrap="none" rtlCol="0">
            <a:spAutoFit/>
          </a:bodyPr>
          <a:lstStyle/>
          <a:p>
            <a:r>
              <a:rPr lang="uk-UA" dirty="0" smtClean="0"/>
              <a:t>15</a:t>
            </a:r>
            <a:r>
              <a:rPr lang="en-US" dirty="0" smtClean="0">
                <a:latin typeface="Franklin Gothic Book"/>
              </a:rPr>
              <a:t>º</a:t>
            </a:r>
            <a:endParaRPr lang="uk-UA" dirty="0"/>
          </a:p>
        </p:txBody>
      </p:sp>
      <p:pic>
        <p:nvPicPr>
          <p:cNvPr id="6" name="Picture 2" descr="Результат пошуку зображень за запитом &quot;циферблат годинника gif&quo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068960"/>
            <a:ext cx="2016224" cy="165618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кутник 6"/>
          <p:cNvSpPr/>
          <p:nvPr/>
        </p:nvSpPr>
        <p:spPr>
          <a:xfrm>
            <a:off x="53752" y="5071244"/>
            <a:ext cx="4572000"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r>
              <a:rPr lang="ru-RU" dirty="0" err="1" smtClean="0"/>
              <a:t>Часовий</a:t>
            </a:r>
            <a:r>
              <a:rPr lang="ru-RU" dirty="0" smtClean="0"/>
              <a:t> пояс — </a:t>
            </a:r>
            <a:r>
              <a:rPr lang="ru-RU" dirty="0" err="1" smtClean="0"/>
              <a:t>частина</a:t>
            </a:r>
            <a:r>
              <a:rPr lang="ru-RU" dirty="0" smtClean="0"/>
              <a:t> </a:t>
            </a:r>
            <a:r>
              <a:rPr lang="ru-RU" dirty="0" err="1" smtClean="0"/>
              <a:t>поверхні</a:t>
            </a:r>
            <a:r>
              <a:rPr lang="ru-RU" dirty="0" smtClean="0"/>
              <a:t> </a:t>
            </a:r>
            <a:r>
              <a:rPr lang="ru-RU" dirty="0" err="1" smtClean="0"/>
              <a:t>земної</a:t>
            </a:r>
            <a:r>
              <a:rPr lang="ru-RU" dirty="0" smtClean="0"/>
              <a:t> </a:t>
            </a:r>
            <a:r>
              <a:rPr lang="ru-RU" dirty="0" err="1" smtClean="0"/>
              <a:t>кулі</a:t>
            </a:r>
            <a:r>
              <a:rPr lang="ru-RU" dirty="0" smtClean="0"/>
              <a:t>, на </a:t>
            </a:r>
            <a:r>
              <a:rPr lang="ru-RU" dirty="0" err="1" smtClean="0"/>
              <a:t>якій</a:t>
            </a:r>
            <a:r>
              <a:rPr lang="ru-RU" dirty="0" smtClean="0"/>
              <a:t> </a:t>
            </a:r>
            <a:r>
              <a:rPr lang="ru-RU" dirty="0" err="1" smtClean="0"/>
              <a:t>ухвалено</a:t>
            </a:r>
            <a:r>
              <a:rPr lang="ru-RU" dirty="0" smtClean="0"/>
              <a:t> один </a:t>
            </a:r>
            <a:r>
              <a:rPr lang="ru-RU" dirty="0" err="1" smtClean="0"/>
              <a:t>стандартний</a:t>
            </a:r>
            <a:r>
              <a:rPr lang="ru-RU" dirty="0" smtClean="0"/>
              <a:t> час.</a:t>
            </a:r>
            <a:endParaRPr lang="uk-UA" dirty="0"/>
          </a:p>
        </p:txBody>
      </p:sp>
      <p:sp>
        <p:nvSpPr>
          <p:cNvPr id="9" name="Прямокутник 8"/>
          <p:cNvSpPr/>
          <p:nvPr/>
        </p:nvSpPr>
        <p:spPr>
          <a:xfrm>
            <a:off x="5181255" y="5046806"/>
            <a:ext cx="3962743"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ru-RU" sz="1200" dirty="0" smtClean="0"/>
              <a:t>Таких </a:t>
            </a:r>
            <a:r>
              <a:rPr lang="ru-RU" sz="1200" dirty="0" err="1" smtClean="0"/>
              <a:t>часових</a:t>
            </a:r>
            <a:r>
              <a:rPr lang="ru-RU" sz="1200" dirty="0" smtClean="0"/>
              <a:t> </a:t>
            </a:r>
            <a:r>
              <a:rPr lang="ru-RU" sz="1200" dirty="0" err="1" smtClean="0"/>
              <a:t>поясів</a:t>
            </a:r>
            <a:r>
              <a:rPr lang="ru-RU" sz="1200" dirty="0" smtClean="0"/>
              <a:t> </a:t>
            </a:r>
            <a:r>
              <a:rPr lang="ru-RU" sz="1200" dirty="0" err="1" smtClean="0"/>
              <a:t>нараховується</a:t>
            </a:r>
            <a:r>
              <a:rPr lang="ru-RU" sz="1200" dirty="0" smtClean="0"/>
              <a:t> 24! </a:t>
            </a:r>
            <a:r>
              <a:rPr lang="ru-RU" sz="1200" dirty="0" err="1" smtClean="0"/>
              <a:t>Важливими</a:t>
            </a:r>
            <a:r>
              <a:rPr lang="ru-RU" sz="1200" dirty="0" smtClean="0"/>
              <a:t> </a:t>
            </a:r>
            <a:r>
              <a:rPr lang="ru-RU" sz="1200" dirty="0" err="1" smtClean="0"/>
              <a:t>меридіанами</a:t>
            </a:r>
            <a:r>
              <a:rPr lang="ru-RU" sz="1200" dirty="0" smtClean="0"/>
              <a:t> у часовому </a:t>
            </a:r>
            <a:r>
              <a:rPr lang="ru-RU" sz="1200" dirty="0" err="1" smtClean="0"/>
              <a:t>вимірі</a:t>
            </a:r>
            <a:r>
              <a:rPr lang="ru-RU" sz="1200" dirty="0" smtClean="0"/>
              <a:t> є </a:t>
            </a:r>
            <a:r>
              <a:rPr lang="ru-RU" sz="1200" dirty="0" err="1" smtClean="0"/>
              <a:t>нульовий</a:t>
            </a:r>
            <a:r>
              <a:rPr lang="ru-RU" sz="1200" dirty="0" smtClean="0"/>
              <a:t> та 180 </a:t>
            </a:r>
            <a:r>
              <a:rPr lang="ru-RU" sz="1200" dirty="0" err="1" smtClean="0"/>
              <a:t>меридіан</a:t>
            </a:r>
            <a:r>
              <a:rPr lang="ru-RU" sz="1200" dirty="0" smtClean="0"/>
              <a:t> – </a:t>
            </a:r>
            <a:r>
              <a:rPr lang="ru-RU" sz="1200" dirty="0" err="1" smtClean="0"/>
              <a:t>лінія</a:t>
            </a:r>
            <a:r>
              <a:rPr lang="ru-RU" sz="1200" dirty="0" smtClean="0"/>
              <a:t> </a:t>
            </a:r>
            <a:r>
              <a:rPr lang="ru-RU" sz="1200" dirty="0" err="1" smtClean="0"/>
              <a:t>зміни</a:t>
            </a:r>
            <a:r>
              <a:rPr lang="ru-RU" sz="1200" dirty="0" smtClean="0"/>
              <a:t> дат!</a:t>
            </a:r>
            <a:endParaRPr lang="uk-UA" sz="1200" dirty="0"/>
          </a:p>
        </p:txBody>
      </p:sp>
      <p:sp>
        <p:nvSpPr>
          <p:cNvPr id="10" name="Мінус 9"/>
          <p:cNvSpPr/>
          <p:nvPr/>
        </p:nvSpPr>
        <p:spPr>
          <a:xfrm rot="5400000">
            <a:off x="1259630" y="2348881"/>
            <a:ext cx="6048674" cy="288032"/>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Мінус 10"/>
          <p:cNvSpPr/>
          <p:nvPr/>
        </p:nvSpPr>
        <p:spPr>
          <a:xfrm rot="5400000">
            <a:off x="5364087" y="2397811"/>
            <a:ext cx="6048674" cy="288032"/>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TextBox 11"/>
          <p:cNvSpPr txBox="1"/>
          <p:nvPr/>
        </p:nvSpPr>
        <p:spPr>
          <a:xfrm>
            <a:off x="7908916" y="1410100"/>
            <a:ext cx="461665" cy="1139354"/>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r>
              <a:rPr lang="uk-UA" dirty="0" smtClean="0"/>
              <a:t>Понеділок</a:t>
            </a:r>
            <a:endParaRPr lang="uk-UA" dirty="0"/>
          </a:p>
        </p:txBody>
      </p:sp>
      <p:sp>
        <p:nvSpPr>
          <p:cNvPr id="13" name="TextBox 12"/>
          <p:cNvSpPr txBox="1"/>
          <p:nvPr/>
        </p:nvSpPr>
        <p:spPr>
          <a:xfrm rot="10800000">
            <a:off x="8398445" y="2060848"/>
            <a:ext cx="461665" cy="1139354"/>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pPr algn="ctr"/>
            <a:r>
              <a:rPr lang="uk-UA" dirty="0" smtClean="0"/>
              <a:t>Неділя</a:t>
            </a:r>
            <a:endParaRPr lang="uk-UA" dirty="0"/>
          </a:p>
        </p:txBody>
      </p:sp>
      <p:sp>
        <p:nvSpPr>
          <p:cNvPr id="8" name="Полілінія 7"/>
          <p:cNvSpPr/>
          <p:nvPr/>
        </p:nvSpPr>
        <p:spPr>
          <a:xfrm>
            <a:off x="4504267" y="304783"/>
            <a:ext cx="795866" cy="4436550"/>
          </a:xfrm>
          <a:custGeom>
            <a:avLst/>
            <a:gdLst>
              <a:gd name="connsiteX0" fmla="*/ 262466 w 795866"/>
              <a:gd name="connsiteY0" fmla="*/ 25417 h 4436550"/>
              <a:gd name="connsiteX1" fmla="*/ 279400 w 795866"/>
              <a:gd name="connsiteY1" fmla="*/ 67750 h 4436550"/>
              <a:gd name="connsiteX2" fmla="*/ 304800 w 795866"/>
              <a:gd name="connsiteY2" fmla="*/ 76217 h 4436550"/>
              <a:gd name="connsiteX3" fmla="*/ 381000 w 795866"/>
              <a:gd name="connsiteY3" fmla="*/ 84684 h 4436550"/>
              <a:gd name="connsiteX4" fmla="*/ 440266 w 795866"/>
              <a:gd name="connsiteY4" fmla="*/ 101617 h 4436550"/>
              <a:gd name="connsiteX5" fmla="*/ 482600 w 795866"/>
              <a:gd name="connsiteY5" fmla="*/ 110084 h 4436550"/>
              <a:gd name="connsiteX6" fmla="*/ 533400 w 795866"/>
              <a:gd name="connsiteY6" fmla="*/ 152417 h 4436550"/>
              <a:gd name="connsiteX7" fmla="*/ 524933 w 795866"/>
              <a:gd name="connsiteY7" fmla="*/ 211684 h 4436550"/>
              <a:gd name="connsiteX8" fmla="*/ 448733 w 795866"/>
              <a:gd name="connsiteY8" fmla="*/ 220150 h 4436550"/>
              <a:gd name="connsiteX9" fmla="*/ 414866 w 795866"/>
              <a:gd name="connsiteY9" fmla="*/ 254017 h 4436550"/>
              <a:gd name="connsiteX10" fmla="*/ 381000 w 795866"/>
              <a:gd name="connsiteY10" fmla="*/ 304817 h 4436550"/>
              <a:gd name="connsiteX11" fmla="*/ 364066 w 795866"/>
              <a:gd name="connsiteY11" fmla="*/ 321750 h 4436550"/>
              <a:gd name="connsiteX12" fmla="*/ 313266 w 795866"/>
              <a:gd name="connsiteY12" fmla="*/ 338684 h 4436550"/>
              <a:gd name="connsiteX13" fmla="*/ 287866 w 795866"/>
              <a:gd name="connsiteY13" fmla="*/ 347150 h 4436550"/>
              <a:gd name="connsiteX14" fmla="*/ 262466 w 795866"/>
              <a:gd name="connsiteY14" fmla="*/ 364084 h 4436550"/>
              <a:gd name="connsiteX15" fmla="*/ 270933 w 795866"/>
              <a:gd name="connsiteY15" fmla="*/ 431817 h 4436550"/>
              <a:gd name="connsiteX16" fmla="*/ 321733 w 795866"/>
              <a:gd name="connsiteY16" fmla="*/ 448750 h 4436550"/>
              <a:gd name="connsiteX17" fmla="*/ 338666 w 795866"/>
              <a:gd name="connsiteY17" fmla="*/ 465684 h 4436550"/>
              <a:gd name="connsiteX18" fmla="*/ 397933 w 795866"/>
              <a:gd name="connsiteY18" fmla="*/ 491084 h 4436550"/>
              <a:gd name="connsiteX19" fmla="*/ 406400 w 795866"/>
              <a:gd name="connsiteY19" fmla="*/ 516484 h 4436550"/>
              <a:gd name="connsiteX20" fmla="*/ 397933 w 795866"/>
              <a:gd name="connsiteY20" fmla="*/ 567284 h 4436550"/>
              <a:gd name="connsiteX21" fmla="*/ 381000 w 795866"/>
              <a:gd name="connsiteY21" fmla="*/ 592684 h 4436550"/>
              <a:gd name="connsiteX22" fmla="*/ 355600 w 795866"/>
              <a:gd name="connsiteY22" fmla="*/ 601150 h 4436550"/>
              <a:gd name="connsiteX23" fmla="*/ 245533 w 795866"/>
              <a:gd name="connsiteY23" fmla="*/ 609617 h 4436550"/>
              <a:gd name="connsiteX24" fmla="*/ 254000 w 795866"/>
              <a:gd name="connsiteY24" fmla="*/ 635017 h 4436550"/>
              <a:gd name="connsiteX25" fmla="*/ 279400 w 795866"/>
              <a:gd name="connsiteY25" fmla="*/ 651950 h 4436550"/>
              <a:gd name="connsiteX26" fmla="*/ 296333 w 795866"/>
              <a:gd name="connsiteY26" fmla="*/ 677350 h 4436550"/>
              <a:gd name="connsiteX27" fmla="*/ 287866 w 795866"/>
              <a:gd name="connsiteY27" fmla="*/ 719684 h 4436550"/>
              <a:gd name="connsiteX28" fmla="*/ 262466 w 795866"/>
              <a:gd name="connsiteY28" fmla="*/ 736617 h 4436550"/>
              <a:gd name="connsiteX29" fmla="*/ 245533 w 795866"/>
              <a:gd name="connsiteY29" fmla="*/ 762017 h 4436550"/>
              <a:gd name="connsiteX30" fmla="*/ 220133 w 795866"/>
              <a:gd name="connsiteY30" fmla="*/ 821284 h 4436550"/>
              <a:gd name="connsiteX31" fmla="*/ 203200 w 795866"/>
              <a:gd name="connsiteY31" fmla="*/ 872084 h 4436550"/>
              <a:gd name="connsiteX32" fmla="*/ 194733 w 795866"/>
              <a:gd name="connsiteY32" fmla="*/ 897484 h 4436550"/>
              <a:gd name="connsiteX33" fmla="*/ 169333 w 795866"/>
              <a:gd name="connsiteY33" fmla="*/ 914417 h 4436550"/>
              <a:gd name="connsiteX34" fmla="*/ 169333 w 795866"/>
              <a:gd name="connsiteY34" fmla="*/ 982150 h 4436550"/>
              <a:gd name="connsiteX35" fmla="*/ 186266 w 795866"/>
              <a:gd name="connsiteY35" fmla="*/ 1007550 h 4436550"/>
              <a:gd name="connsiteX36" fmla="*/ 194733 w 795866"/>
              <a:gd name="connsiteY36" fmla="*/ 1032950 h 4436550"/>
              <a:gd name="connsiteX37" fmla="*/ 220133 w 795866"/>
              <a:gd name="connsiteY37" fmla="*/ 1041417 h 4436550"/>
              <a:gd name="connsiteX38" fmla="*/ 287866 w 795866"/>
              <a:gd name="connsiteY38" fmla="*/ 1058350 h 4436550"/>
              <a:gd name="connsiteX39" fmla="*/ 304800 w 795866"/>
              <a:gd name="connsiteY39" fmla="*/ 1126084 h 4436550"/>
              <a:gd name="connsiteX40" fmla="*/ 296333 w 795866"/>
              <a:gd name="connsiteY40" fmla="*/ 1193817 h 4436550"/>
              <a:gd name="connsiteX41" fmla="*/ 279400 w 795866"/>
              <a:gd name="connsiteY41" fmla="*/ 1219217 h 4436550"/>
              <a:gd name="connsiteX42" fmla="*/ 254000 w 795866"/>
              <a:gd name="connsiteY42" fmla="*/ 1227684 h 4436550"/>
              <a:gd name="connsiteX43" fmla="*/ 237066 w 795866"/>
              <a:gd name="connsiteY43" fmla="*/ 1244617 h 4436550"/>
              <a:gd name="connsiteX44" fmla="*/ 237066 w 795866"/>
              <a:gd name="connsiteY44" fmla="*/ 1303884 h 4436550"/>
              <a:gd name="connsiteX45" fmla="*/ 254000 w 795866"/>
              <a:gd name="connsiteY45" fmla="*/ 1320817 h 4436550"/>
              <a:gd name="connsiteX46" fmla="*/ 254000 w 795866"/>
              <a:gd name="connsiteY46" fmla="*/ 1413950 h 4436550"/>
              <a:gd name="connsiteX47" fmla="*/ 237066 w 795866"/>
              <a:gd name="connsiteY47" fmla="*/ 1430884 h 4436550"/>
              <a:gd name="connsiteX48" fmla="*/ 254000 w 795866"/>
              <a:gd name="connsiteY48" fmla="*/ 1524017 h 4436550"/>
              <a:gd name="connsiteX49" fmla="*/ 279400 w 795866"/>
              <a:gd name="connsiteY49" fmla="*/ 1557884 h 4436550"/>
              <a:gd name="connsiteX50" fmla="*/ 304800 w 795866"/>
              <a:gd name="connsiteY50" fmla="*/ 1583284 h 4436550"/>
              <a:gd name="connsiteX51" fmla="*/ 304800 w 795866"/>
              <a:gd name="connsiteY51" fmla="*/ 2006617 h 4436550"/>
              <a:gd name="connsiteX52" fmla="*/ 287866 w 795866"/>
              <a:gd name="connsiteY52" fmla="*/ 2023550 h 4436550"/>
              <a:gd name="connsiteX53" fmla="*/ 296333 w 795866"/>
              <a:gd name="connsiteY53" fmla="*/ 2125150 h 4436550"/>
              <a:gd name="connsiteX54" fmla="*/ 321733 w 795866"/>
              <a:gd name="connsiteY54" fmla="*/ 2184417 h 4436550"/>
              <a:gd name="connsiteX55" fmla="*/ 355600 w 795866"/>
              <a:gd name="connsiteY55" fmla="*/ 2243684 h 4436550"/>
              <a:gd name="connsiteX56" fmla="*/ 364066 w 795866"/>
              <a:gd name="connsiteY56" fmla="*/ 2269084 h 4436550"/>
              <a:gd name="connsiteX57" fmla="*/ 355600 w 795866"/>
              <a:gd name="connsiteY57" fmla="*/ 2302950 h 4436550"/>
              <a:gd name="connsiteX58" fmla="*/ 287866 w 795866"/>
              <a:gd name="connsiteY58" fmla="*/ 2286017 h 4436550"/>
              <a:gd name="connsiteX59" fmla="*/ 211666 w 795866"/>
              <a:gd name="connsiteY59" fmla="*/ 2294484 h 4436550"/>
              <a:gd name="connsiteX60" fmla="*/ 186266 w 795866"/>
              <a:gd name="connsiteY60" fmla="*/ 2345284 h 4436550"/>
              <a:gd name="connsiteX61" fmla="*/ 169333 w 795866"/>
              <a:gd name="connsiteY61" fmla="*/ 2370684 h 4436550"/>
              <a:gd name="connsiteX62" fmla="*/ 160866 w 795866"/>
              <a:gd name="connsiteY62" fmla="*/ 2396084 h 4436550"/>
              <a:gd name="connsiteX63" fmla="*/ 110066 w 795866"/>
              <a:gd name="connsiteY63" fmla="*/ 2438417 h 4436550"/>
              <a:gd name="connsiteX64" fmla="*/ 84666 w 795866"/>
              <a:gd name="connsiteY64" fmla="*/ 2446884 h 4436550"/>
              <a:gd name="connsiteX65" fmla="*/ 42333 w 795866"/>
              <a:gd name="connsiteY65" fmla="*/ 2497684 h 4436550"/>
              <a:gd name="connsiteX66" fmla="*/ 67733 w 795866"/>
              <a:gd name="connsiteY66" fmla="*/ 2514617 h 4436550"/>
              <a:gd name="connsiteX67" fmla="*/ 118533 w 795866"/>
              <a:gd name="connsiteY67" fmla="*/ 2531550 h 4436550"/>
              <a:gd name="connsiteX68" fmla="*/ 245533 w 795866"/>
              <a:gd name="connsiteY68" fmla="*/ 2548484 h 4436550"/>
              <a:gd name="connsiteX69" fmla="*/ 254000 w 795866"/>
              <a:gd name="connsiteY69" fmla="*/ 2607750 h 4436550"/>
              <a:gd name="connsiteX70" fmla="*/ 270933 w 795866"/>
              <a:gd name="connsiteY70" fmla="*/ 2624684 h 4436550"/>
              <a:gd name="connsiteX71" fmla="*/ 262466 w 795866"/>
              <a:gd name="connsiteY71" fmla="*/ 2785550 h 4436550"/>
              <a:gd name="connsiteX72" fmla="*/ 228600 w 795866"/>
              <a:gd name="connsiteY72" fmla="*/ 2794017 h 4436550"/>
              <a:gd name="connsiteX73" fmla="*/ 211666 w 795866"/>
              <a:gd name="connsiteY73" fmla="*/ 2810950 h 4436550"/>
              <a:gd name="connsiteX74" fmla="*/ 84666 w 795866"/>
              <a:gd name="connsiteY74" fmla="*/ 2785550 h 4436550"/>
              <a:gd name="connsiteX75" fmla="*/ 8466 w 795866"/>
              <a:gd name="connsiteY75" fmla="*/ 2794017 h 4436550"/>
              <a:gd name="connsiteX76" fmla="*/ 0 w 795866"/>
              <a:gd name="connsiteY76" fmla="*/ 2819417 h 4436550"/>
              <a:gd name="connsiteX77" fmla="*/ 8466 w 795866"/>
              <a:gd name="connsiteY77" fmla="*/ 2878684 h 4436550"/>
              <a:gd name="connsiteX78" fmla="*/ 67733 w 795866"/>
              <a:gd name="connsiteY78" fmla="*/ 2954884 h 4436550"/>
              <a:gd name="connsiteX79" fmla="*/ 101600 w 795866"/>
              <a:gd name="connsiteY79" fmla="*/ 2997217 h 4436550"/>
              <a:gd name="connsiteX80" fmla="*/ 118533 w 795866"/>
              <a:gd name="connsiteY80" fmla="*/ 3073417 h 4436550"/>
              <a:gd name="connsiteX81" fmla="*/ 135466 w 795866"/>
              <a:gd name="connsiteY81" fmla="*/ 3124217 h 4436550"/>
              <a:gd name="connsiteX82" fmla="*/ 152400 w 795866"/>
              <a:gd name="connsiteY82" fmla="*/ 3149617 h 4436550"/>
              <a:gd name="connsiteX83" fmla="*/ 160866 w 795866"/>
              <a:gd name="connsiteY83" fmla="*/ 3175017 h 4436550"/>
              <a:gd name="connsiteX84" fmla="*/ 177800 w 795866"/>
              <a:gd name="connsiteY84" fmla="*/ 3191950 h 4436550"/>
              <a:gd name="connsiteX85" fmla="*/ 194733 w 795866"/>
              <a:gd name="connsiteY85" fmla="*/ 3217350 h 4436550"/>
              <a:gd name="connsiteX86" fmla="*/ 211666 w 795866"/>
              <a:gd name="connsiteY86" fmla="*/ 3285084 h 4436550"/>
              <a:gd name="connsiteX87" fmla="*/ 220133 w 795866"/>
              <a:gd name="connsiteY87" fmla="*/ 3335884 h 4436550"/>
              <a:gd name="connsiteX88" fmla="*/ 237066 w 795866"/>
              <a:gd name="connsiteY88" fmla="*/ 3361284 h 4436550"/>
              <a:gd name="connsiteX89" fmla="*/ 254000 w 795866"/>
              <a:gd name="connsiteY89" fmla="*/ 3412084 h 4436550"/>
              <a:gd name="connsiteX90" fmla="*/ 287866 w 795866"/>
              <a:gd name="connsiteY90" fmla="*/ 3471350 h 4436550"/>
              <a:gd name="connsiteX91" fmla="*/ 279400 w 795866"/>
              <a:gd name="connsiteY91" fmla="*/ 3742284 h 4436550"/>
              <a:gd name="connsiteX92" fmla="*/ 262466 w 795866"/>
              <a:gd name="connsiteY92" fmla="*/ 3759217 h 4436550"/>
              <a:gd name="connsiteX93" fmla="*/ 254000 w 795866"/>
              <a:gd name="connsiteY93" fmla="*/ 3793084 h 4436550"/>
              <a:gd name="connsiteX94" fmla="*/ 237066 w 795866"/>
              <a:gd name="connsiteY94" fmla="*/ 3920084 h 4436550"/>
              <a:gd name="connsiteX95" fmla="*/ 228600 w 795866"/>
              <a:gd name="connsiteY95" fmla="*/ 3945484 h 4436550"/>
              <a:gd name="connsiteX96" fmla="*/ 237066 w 795866"/>
              <a:gd name="connsiteY96" fmla="*/ 4343417 h 4436550"/>
              <a:gd name="connsiteX97" fmla="*/ 245533 w 795866"/>
              <a:gd name="connsiteY97" fmla="*/ 4368817 h 4436550"/>
              <a:gd name="connsiteX98" fmla="*/ 254000 w 795866"/>
              <a:gd name="connsiteY98" fmla="*/ 4411150 h 4436550"/>
              <a:gd name="connsiteX99" fmla="*/ 287866 w 795866"/>
              <a:gd name="connsiteY99" fmla="*/ 4419617 h 4436550"/>
              <a:gd name="connsiteX100" fmla="*/ 347133 w 795866"/>
              <a:gd name="connsiteY100" fmla="*/ 4411150 h 4436550"/>
              <a:gd name="connsiteX101" fmla="*/ 482600 w 795866"/>
              <a:gd name="connsiteY101" fmla="*/ 4419617 h 4436550"/>
              <a:gd name="connsiteX102" fmla="*/ 601133 w 795866"/>
              <a:gd name="connsiteY102" fmla="*/ 4436550 h 4436550"/>
              <a:gd name="connsiteX103" fmla="*/ 635000 w 795866"/>
              <a:gd name="connsiteY103" fmla="*/ 4428084 h 4436550"/>
              <a:gd name="connsiteX104" fmla="*/ 643466 w 795866"/>
              <a:gd name="connsiteY104" fmla="*/ 4402684 h 4436550"/>
              <a:gd name="connsiteX105" fmla="*/ 660400 w 795866"/>
              <a:gd name="connsiteY105" fmla="*/ 4385750 h 4436550"/>
              <a:gd name="connsiteX106" fmla="*/ 651933 w 795866"/>
              <a:gd name="connsiteY106" fmla="*/ 4140217 h 4436550"/>
              <a:gd name="connsiteX107" fmla="*/ 635000 w 795866"/>
              <a:gd name="connsiteY107" fmla="*/ 4055550 h 4436550"/>
              <a:gd name="connsiteX108" fmla="*/ 626533 w 795866"/>
              <a:gd name="connsiteY108" fmla="*/ 3750750 h 4436550"/>
              <a:gd name="connsiteX109" fmla="*/ 618066 w 795866"/>
              <a:gd name="connsiteY109" fmla="*/ 3725350 h 4436550"/>
              <a:gd name="connsiteX110" fmla="*/ 601133 w 795866"/>
              <a:gd name="connsiteY110" fmla="*/ 3657617 h 4436550"/>
              <a:gd name="connsiteX111" fmla="*/ 609600 w 795866"/>
              <a:gd name="connsiteY111" fmla="*/ 3539084 h 4436550"/>
              <a:gd name="connsiteX112" fmla="*/ 626533 w 795866"/>
              <a:gd name="connsiteY112" fmla="*/ 3522150 h 4436550"/>
              <a:gd name="connsiteX113" fmla="*/ 635000 w 795866"/>
              <a:gd name="connsiteY113" fmla="*/ 3488284 h 4436550"/>
              <a:gd name="connsiteX114" fmla="*/ 626533 w 795866"/>
              <a:gd name="connsiteY114" fmla="*/ 3310484 h 4436550"/>
              <a:gd name="connsiteX115" fmla="*/ 618066 w 795866"/>
              <a:gd name="connsiteY115" fmla="*/ 3259684 h 4436550"/>
              <a:gd name="connsiteX116" fmla="*/ 601133 w 795866"/>
              <a:gd name="connsiteY116" fmla="*/ 3141150 h 4436550"/>
              <a:gd name="connsiteX117" fmla="*/ 609600 w 795866"/>
              <a:gd name="connsiteY117" fmla="*/ 2895617 h 4436550"/>
              <a:gd name="connsiteX118" fmla="*/ 626533 w 795866"/>
              <a:gd name="connsiteY118" fmla="*/ 2844817 h 4436550"/>
              <a:gd name="connsiteX119" fmla="*/ 660400 w 795866"/>
              <a:gd name="connsiteY119" fmla="*/ 2802484 h 4436550"/>
              <a:gd name="connsiteX120" fmla="*/ 668866 w 795866"/>
              <a:gd name="connsiteY120" fmla="*/ 2777084 h 4436550"/>
              <a:gd name="connsiteX121" fmla="*/ 685800 w 795866"/>
              <a:gd name="connsiteY121" fmla="*/ 2743217 h 4436550"/>
              <a:gd name="connsiteX122" fmla="*/ 677333 w 795866"/>
              <a:gd name="connsiteY122" fmla="*/ 2667017 h 4436550"/>
              <a:gd name="connsiteX123" fmla="*/ 668866 w 795866"/>
              <a:gd name="connsiteY123" fmla="*/ 2633150 h 4436550"/>
              <a:gd name="connsiteX124" fmla="*/ 592666 w 795866"/>
              <a:gd name="connsiteY124" fmla="*/ 2624684 h 4436550"/>
              <a:gd name="connsiteX125" fmla="*/ 524933 w 795866"/>
              <a:gd name="connsiteY125" fmla="*/ 2607750 h 4436550"/>
              <a:gd name="connsiteX126" fmla="*/ 499533 w 795866"/>
              <a:gd name="connsiteY126" fmla="*/ 2599284 h 4436550"/>
              <a:gd name="connsiteX127" fmla="*/ 474133 w 795866"/>
              <a:gd name="connsiteY127" fmla="*/ 2565417 h 4436550"/>
              <a:gd name="connsiteX128" fmla="*/ 440266 w 795866"/>
              <a:gd name="connsiteY128" fmla="*/ 2497684 h 4436550"/>
              <a:gd name="connsiteX129" fmla="*/ 440266 w 795866"/>
              <a:gd name="connsiteY129" fmla="*/ 2379150 h 4436550"/>
              <a:gd name="connsiteX130" fmla="*/ 448733 w 795866"/>
              <a:gd name="connsiteY130" fmla="*/ 2353750 h 4436550"/>
              <a:gd name="connsiteX131" fmla="*/ 499533 w 795866"/>
              <a:gd name="connsiteY131" fmla="*/ 2336817 h 4436550"/>
              <a:gd name="connsiteX132" fmla="*/ 524933 w 795866"/>
              <a:gd name="connsiteY132" fmla="*/ 2319884 h 4436550"/>
              <a:gd name="connsiteX133" fmla="*/ 541866 w 795866"/>
              <a:gd name="connsiteY133" fmla="*/ 2294484 h 4436550"/>
              <a:gd name="connsiteX134" fmla="*/ 567266 w 795866"/>
              <a:gd name="connsiteY134" fmla="*/ 2277550 h 4436550"/>
              <a:gd name="connsiteX135" fmla="*/ 575733 w 795866"/>
              <a:gd name="connsiteY135" fmla="*/ 2252150 h 4436550"/>
              <a:gd name="connsiteX136" fmla="*/ 550333 w 795866"/>
              <a:gd name="connsiteY136" fmla="*/ 2218284 h 4436550"/>
              <a:gd name="connsiteX137" fmla="*/ 550333 w 795866"/>
              <a:gd name="connsiteY137" fmla="*/ 2082817 h 4436550"/>
              <a:gd name="connsiteX138" fmla="*/ 567266 w 795866"/>
              <a:gd name="connsiteY138" fmla="*/ 2057417 h 4436550"/>
              <a:gd name="connsiteX139" fmla="*/ 601133 w 795866"/>
              <a:gd name="connsiteY139" fmla="*/ 2023550 h 4436550"/>
              <a:gd name="connsiteX140" fmla="*/ 609600 w 795866"/>
              <a:gd name="connsiteY140" fmla="*/ 1998150 h 4436550"/>
              <a:gd name="connsiteX141" fmla="*/ 626533 w 795866"/>
              <a:gd name="connsiteY141" fmla="*/ 1972750 h 4436550"/>
              <a:gd name="connsiteX142" fmla="*/ 618066 w 795866"/>
              <a:gd name="connsiteY142" fmla="*/ 1871150 h 4436550"/>
              <a:gd name="connsiteX143" fmla="*/ 584200 w 795866"/>
              <a:gd name="connsiteY143" fmla="*/ 1820350 h 4436550"/>
              <a:gd name="connsiteX144" fmla="*/ 558800 w 795866"/>
              <a:gd name="connsiteY144" fmla="*/ 1769550 h 4436550"/>
              <a:gd name="connsiteX145" fmla="*/ 550333 w 795866"/>
              <a:gd name="connsiteY145" fmla="*/ 1718750 h 4436550"/>
              <a:gd name="connsiteX146" fmla="*/ 584200 w 795866"/>
              <a:gd name="connsiteY146" fmla="*/ 1684884 h 4436550"/>
              <a:gd name="connsiteX147" fmla="*/ 618066 w 795866"/>
              <a:gd name="connsiteY147" fmla="*/ 1676417 h 4436550"/>
              <a:gd name="connsiteX148" fmla="*/ 643466 w 795866"/>
              <a:gd name="connsiteY148" fmla="*/ 1625617 h 4436550"/>
              <a:gd name="connsiteX149" fmla="*/ 668866 w 795866"/>
              <a:gd name="connsiteY149" fmla="*/ 1608684 h 4436550"/>
              <a:gd name="connsiteX150" fmla="*/ 677333 w 795866"/>
              <a:gd name="connsiteY150" fmla="*/ 1557884 h 4436550"/>
              <a:gd name="connsiteX151" fmla="*/ 702733 w 795866"/>
              <a:gd name="connsiteY151" fmla="*/ 1549417 h 4436550"/>
              <a:gd name="connsiteX152" fmla="*/ 787400 w 795866"/>
              <a:gd name="connsiteY152" fmla="*/ 1515550 h 4436550"/>
              <a:gd name="connsiteX153" fmla="*/ 795866 w 795866"/>
              <a:gd name="connsiteY153" fmla="*/ 1490150 h 4436550"/>
              <a:gd name="connsiteX154" fmla="*/ 770466 w 795866"/>
              <a:gd name="connsiteY154" fmla="*/ 1430884 h 4436550"/>
              <a:gd name="connsiteX155" fmla="*/ 745066 w 795866"/>
              <a:gd name="connsiteY155" fmla="*/ 1422417 h 4436550"/>
              <a:gd name="connsiteX156" fmla="*/ 719666 w 795866"/>
              <a:gd name="connsiteY156" fmla="*/ 1397017 h 4436550"/>
              <a:gd name="connsiteX157" fmla="*/ 702733 w 795866"/>
              <a:gd name="connsiteY157" fmla="*/ 1371617 h 4436550"/>
              <a:gd name="connsiteX158" fmla="*/ 677333 w 795866"/>
              <a:gd name="connsiteY158" fmla="*/ 1354684 h 4436550"/>
              <a:gd name="connsiteX159" fmla="*/ 643466 w 795866"/>
              <a:gd name="connsiteY159" fmla="*/ 1320817 h 4436550"/>
              <a:gd name="connsiteX160" fmla="*/ 635000 w 795866"/>
              <a:gd name="connsiteY160" fmla="*/ 1295417 h 4436550"/>
              <a:gd name="connsiteX161" fmla="*/ 626533 w 795866"/>
              <a:gd name="connsiteY161" fmla="*/ 1193817 h 4436550"/>
              <a:gd name="connsiteX162" fmla="*/ 601133 w 795866"/>
              <a:gd name="connsiteY162" fmla="*/ 1185350 h 4436550"/>
              <a:gd name="connsiteX163" fmla="*/ 575733 w 795866"/>
              <a:gd name="connsiteY163" fmla="*/ 1168417 h 4436550"/>
              <a:gd name="connsiteX164" fmla="*/ 516466 w 795866"/>
              <a:gd name="connsiteY164" fmla="*/ 1109150 h 4436550"/>
              <a:gd name="connsiteX165" fmla="*/ 482600 w 795866"/>
              <a:gd name="connsiteY165" fmla="*/ 1083750 h 4436550"/>
              <a:gd name="connsiteX166" fmla="*/ 457200 w 795866"/>
              <a:gd name="connsiteY166" fmla="*/ 1007550 h 4436550"/>
              <a:gd name="connsiteX167" fmla="*/ 414866 w 795866"/>
              <a:gd name="connsiteY167" fmla="*/ 982150 h 4436550"/>
              <a:gd name="connsiteX168" fmla="*/ 389466 w 795866"/>
              <a:gd name="connsiteY168" fmla="*/ 965217 h 4436550"/>
              <a:gd name="connsiteX169" fmla="*/ 397933 w 795866"/>
              <a:gd name="connsiteY169" fmla="*/ 922884 h 4436550"/>
              <a:gd name="connsiteX170" fmla="*/ 414866 w 795866"/>
              <a:gd name="connsiteY170" fmla="*/ 905950 h 4436550"/>
              <a:gd name="connsiteX171" fmla="*/ 423333 w 795866"/>
              <a:gd name="connsiteY171" fmla="*/ 872084 h 4436550"/>
              <a:gd name="connsiteX172" fmla="*/ 440266 w 795866"/>
              <a:gd name="connsiteY172" fmla="*/ 821284 h 4436550"/>
              <a:gd name="connsiteX173" fmla="*/ 448733 w 795866"/>
              <a:gd name="connsiteY173" fmla="*/ 795884 h 4436550"/>
              <a:gd name="connsiteX174" fmla="*/ 457200 w 795866"/>
              <a:gd name="connsiteY174" fmla="*/ 770484 h 4436550"/>
              <a:gd name="connsiteX175" fmla="*/ 448733 w 795866"/>
              <a:gd name="connsiteY175" fmla="*/ 711217 h 4436550"/>
              <a:gd name="connsiteX176" fmla="*/ 431800 w 795866"/>
              <a:gd name="connsiteY176" fmla="*/ 660417 h 4436550"/>
              <a:gd name="connsiteX177" fmla="*/ 423333 w 795866"/>
              <a:gd name="connsiteY177" fmla="*/ 584217 h 4436550"/>
              <a:gd name="connsiteX178" fmla="*/ 491066 w 795866"/>
              <a:gd name="connsiteY178" fmla="*/ 550350 h 4436550"/>
              <a:gd name="connsiteX179" fmla="*/ 626533 w 795866"/>
              <a:gd name="connsiteY179" fmla="*/ 524950 h 4436550"/>
              <a:gd name="connsiteX180" fmla="*/ 618066 w 795866"/>
              <a:gd name="connsiteY180" fmla="*/ 406417 h 4436550"/>
              <a:gd name="connsiteX181" fmla="*/ 643466 w 795866"/>
              <a:gd name="connsiteY181" fmla="*/ 93150 h 4436550"/>
              <a:gd name="connsiteX182" fmla="*/ 635000 w 795866"/>
              <a:gd name="connsiteY182" fmla="*/ 42350 h 4436550"/>
              <a:gd name="connsiteX183" fmla="*/ 618066 w 795866"/>
              <a:gd name="connsiteY183" fmla="*/ 25417 h 4436550"/>
              <a:gd name="connsiteX184" fmla="*/ 414866 w 795866"/>
              <a:gd name="connsiteY184" fmla="*/ 16950 h 4436550"/>
              <a:gd name="connsiteX185" fmla="*/ 338666 w 795866"/>
              <a:gd name="connsiteY185" fmla="*/ 17 h 4436550"/>
              <a:gd name="connsiteX186" fmla="*/ 262466 w 795866"/>
              <a:gd name="connsiteY186" fmla="*/ 16950 h 4436550"/>
              <a:gd name="connsiteX187" fmla="*/ 262466 w 795866"/>
              <a:gd name="connsiteY187" fmla="*/ 25417 h 44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95866" h="4436550">
                <a:moveTo>
                  <a:pt x="262466" y="25417"/>
                </a:moveTo>
                <a:cubicBezTo>
                  <a:pt x="265288" y="33884"/>
                  <a:pt x="269670" y="56075"/>
                  <a:pt x="279400" y="67750"/>
                </a:cubicBezTo>
                <a:cubicBezTo>
                  <a:pt x="285113" y="74606"/>
                  <a:pt x="295997" y="74750"/>
                  <a:pt x="304800" y="76217"/>
                </a:cubicBezTo>
                <a:cubicBezTo>
                  <a:pt x="330009" y="80419"/>
                  <a:pt x="355600" y="81862"/>
                  <a:pt x="381000" y="84684"/>
                </a:cubicBezTo>
                <a:cubicBezTo>
                  <a:pt x="400755" y="90328"/>
                  <a:pt x="420334" y="96634"/>
                  <a:pt x="440266" y="101617"/>
                </a:cubicBezTo>
                <a:cubicBezTo>
                  <a:pt x="454227" y="105107"/>
                  <a:pt x="469125" y="105031"/>
                  <a:pt x="482600" y="110084"/>
                </a:cubicBezTo>
                <a:cubicBezTo>
                  <a:pt x="501461" y="117157"/>
                  <a:pt x="520223" y="139240"/>
                  <a:pt x="533400" y="152417"/>
                </a:cubicBezTo>
                <a:cubicBezTo>
                  <a:pt x="548699" y="198314"/>
                  <a:pt x="569494" y="204257"/>
                  <a:pt x="524933" y="211684"/>
                </a:cubicBezTo>
                <a:cubicBezTo>
                  <a:pt x="499724" y="215885"/>
                  <a:pt x="474133" y="217328"/>
                  <a:pt x="448733" y="220150"/>
                </a:cubicBezTo>
                <a:cubicBezTo>
                  <a:pt x="437444" y="231439"/>
                  <a:pt x="423722" y="240733"/>
                  <a:pt x="414866" y="254017"/>
                </a:cubicBezTo>
                <a:cubicBezTo>
                  <a:pt x="403577" y="270950"/>
                  <a:pt x="395391" y="290427"/>
                  <a:pt x="381000" y="304817"/>
                </a:cubicBezTo>
                <a:cubicBezTo>
                  <a:pt x="375355" y="310461"/>
                  <a:pt x="371206" y="318180"/>
                  <a:pt x="364066" y="321750"/>
                </a:cubicBezTo>
                <a:cubicBezTo>
                  <a:pt x="348101" y="329732"/>
                  <a:pt x="330199" y="333040"/>
                  <a:pt x="313266" y="338684"/>
                </a:cubicBezTo>
                <a:lnTo>
                  <a:pt x="287866" y="347150"/>
                </a:lnTo>
                <a:cubicBezTo>
                  <a:pt x="279399" y="352795"/>
                  <a:pt x="268823" y="356138"/>
                  <a:pt x="262466" y="364084"/>
                </a:cubicBezTo>
                <a:cubicBezTo>
                  <a:pt x="247356" y="382972"/>
                  <a:pt x="253816" y="416840"/>
                  <a:pt x="270933" y="431817"/>
                </a:cubicBezTo>
                <a:cubicBezTo>
                  <a:pt x="284366" y="443571"/>
                  <a:pt x="321733" y="448750"/>
                  <a:pt x="321733" y="448750"/>
                </a:cubicBezTo>
                <a:cubicBezTo>
                  <a:pt x="327377" y="454395"/>
                  <a:pt x="332024" y="461256"/>
                  <a:pt x="338666" y="465684"/>
                </a:cubicBezTo>
                <a:cubicBezTo>
                  <a:pt x="359588" y="479632"/>
                  <a:pt x="375358" y="483559"/>
                  <a:pt x="397933" y="491084"/>
                </a:cubicBezTo>
                <a:cubicBezTo>
                  <a:pt x="400755" y="499551"/>
                  <a:pt x="406400" y="507559"/>
                  <a:pt x="406400" y="516484"/>
                </a:cubicBezTo>
                <a:cubicBezTo>
                  <a:pt x="406400" y="533651"/>
                  <a:pt x="403362" y="550998"/>
                  <a:pt x="397933" y="567284"/>
                </a:cubicBezTo>
                <a:cubicBezTo>
                  <a:pt x="394715" y="576937"/>
                  <a:pt x="388946" y="586327"/>
                  <a:pt x="381000" y="592684"/>
                </a:cubicBezTo>
                <a:cubicBezTo>
                  <a:pt x="374031" y="598259"/>
                  <a:pt x="364456" y="600043"/>
                  <a:pt x="355600" y="601150"/>
                </a:cubicBezTo>
                <a:cubicBezTo>
                  <a:pt x="319087" y="605714"/>
                  <a:pt x="282222" y="606795"/>
                  <a:pt x="245533" y="609617"/>
                </a:cubicBezTo>
                <a:cubicBezTo>
                  <a:pt x="248355" y="618084"/>
                  <a:pt x="248425" y="628048"/>
                  <a:pt x="254000" y="635017"/>
                </a:cubicBezTo>
                <a:cubicBezTo>
                  <a:pt x="260357" y="642963"/>
                  <a:pt x="272205" y="644755"/>
                  <a:pt x="279400" y="651950"/>
                </a:cubicBezTo>
                <a:cubicBezTo>
                  <a:pt x="286595" y="659145"/>
                  <a:pt x="290689" y="668883"/>
                  <a:pt x="296333" y="677350"/>
                </a:cubicBezTo>
                <a:cubicBezTo>
                  <a:pt x="293511" y="691461"/>
                  <a:pt x="295006" y="707189"/>
                  <a:pt x="287866" y="719684"/>
                </a:cubicBezTo>
                <a:cubicBezTo>
                  <a:pt x="282817" y="728519"/>
                  <a:pt x="269661" y="729422"/>
                  <a:pt x="262466" y="736617"/>
                </a:cubicBezTo>
                <a:cubicBezTo>
                  <a:pt x="255271" y="743812"/>
                  <a:pt x="251177" y="753550"/>
                  <a:pt x="245533" y="762017"/>
                </a:cubicBezTo>
                <a:cubicBezTo>
                  <a:pt x="223134" y="851609"/>
                  <a:pt x="253545" y="746105"/>
                  <a:pt x="220133" y="821284"/>
                </a:cubicBezTo>
                <a:cubicBezTo>
                  <a:pt x="212884" y="837595"/>
                  <a:pt x="208844" y="855151"/>
                  <a:pt x="203200" y="872084"/>
                </a:cubicBezTo>
                <a:cubicBezTo>
                  <a:pt x="200378" y="880551"/>
                  <a:pt x="202159" y="892534"/>
                  <a:pt x="194733" y="897484"/>
                </a:cubicBezTo>
                <a:lnTo>
                  <a:pt x="169333" y="914417"/>
                </a:lnTo>
                <a:cubicBezTo>
                  <a:pt x="158924" y="945642"/>
                  <a:pt x="154909" y="943686"/>
                  <a:pt x="169333" y="982150"/>
                </a:cubicBezTo>
                <a:cubicBezTo>
                  <a:pt x="172906" y="991678"/>
                  <a:pt x="181715" y="998449"/>
                  <a:pt x="186266" y="1007550"/>
                </a:cubicBezTo>
                <a:cubicBezTo>
                  <a:pt x="190257" y="1015532"/>
                  <a:pt x="188422" y="1026639"/>
                  <a:pt x="194733" y="1032950"/>
                </a:cubicBezTo>
                <a:cubicBezTo>
                  <a:pt x="201044" y="1039261"/>
                  <a:pt x="211523" y="1039069"/>
                  <a:pt x="220133" y="1041417"/>
                </a:cubicBezTo>
                <a:cubicBezTo>
                  <a:pt x="242585" y="1047540"/>
                  <a:pt x="265288" y="1052706"/>
                  <a:pt x="287866" y="1058350"/>
                </a:cubicBezTo>
                <a:cubicBezTo>
                  <a:pt x="294548" y="1078394"/>
                  <a:pt x="304800" y="1105649"/>
                  <a:pt x="304800" y="1126084"/>
                </a:cubicBezTo>
                <a:cubicBezTo>
                  <a:pt x="304800" y="1148837"/>
                  <a:pt x="302320" y="1171865"/>
                  <a:pt x="296333" y="1193817"/>
                </a:cubicBezTo>
                <a:cubicBezTo>
                  <a:pt x="293656" y="1203634"/>
                  <a:pt x="287346" y="1212860"/>
                  <a:pt x="279400" y="1219217"/>
                </a:cubicBezTo>
                <a:cubicBezTo>
                  <a:pt x="272431" y="1224792"/>
                  <a:pt x="262467" y="1224862"/>
                  <a:pt x="254000" y="1227684"/>
                </a:cubicBezTo>
                <a:cubicBezTo>
                  <a:pt x="248355" y="1233328"/>
                  <a:pt x="241173" y="1237772"/>
                  <a:pt x="237066" y="1244617"/>
                </a:cubicBezTo>
                <a:cubicBezTo>
                  <a:pt x="224951" y="1264808"/>
                  <a:pt x="226396" y="1282544"/>
                  <a:pt x="237066" y="1303884"/>
                </a:cubicBezTo>
                <a:cubicBezTo>
                  <a:pt x="240636" y="1311024"/>
                  <a:pt x="248355" y="1315173"/>
                  <a:pt x="254000" y="1320817"/>
                </a:cubicBezTo>
                <a:cubicBezTo>
                  <a:pt x="259040" y="1356101"/>
                  <a:pt x="270263" y="1381424"/>
                  <a:pt x="254000" y="1413950"/>
                </a:cubicBezTo>
                <a:cubicBezTo>
                  <a:pt x="250430" y="1421090"/>
                  <a:pt x="242711" y="1425239"/>
                  <a:pt x="237066" y="1430884"/>
                </a:cubicBezTo>
                <a:cubicBezTo>
                  <a:pt x="238654" y="1443587"/>
                  <a:pt x="241470" y="1502089"/>
                  <a:pt x="254000" y="1524017"/>
                </a:cubicBezTo>
                <a:cubicBezTo>
                  <a:pt x="261001" y="1536269"/>
                  <a:pt x="270217" y="1547170"/>
                  <a:pt x="279400" y="1557884"/>
                </a:cubicBezTo>
                <a:cubicBezTo>
                  <a:pt x="287192" y="1566975"/>
                  <a:pt x="296333" y="1574817"/>
                  <a:pt x="304800" y="1583284"/>
                </a:cubicBezTo>
                <a:cubicBezTo>
                  <a:pt x="307839" y="1680546"/>
                  <a:pt x="322228" y="1890429"/>
                  <a:pt x="304800" y="2006617"/>
                </a:cubicBezTo>
                <a:cubicBezTo>
                  <a:pt x="303616" y="2014511"/>
                  <a:pt x="293511" y="2017906"/>
                  <a:pt x="287866" y="2023550"/>
                </a:cubicBezTo>
                <a:cubicBezTo>
                  <a:pt x="271320" y="2073193"/>
                  <a:pt x="277035" y="2041525"/>
                  <a:pt x="296333" y="2125150"/>
                </a:cubicBezTo>
                <a:cubicBezTo>
                  <a:pt x="311436" y="2190597"/>
                  <a:pt x="294701" y="2130352"/>
                  <a:pt x="321733" y="2184417"/>
                </a:cubicBezTo>
                <a:cubicBezTo>
                  <a:pt x="354055" y="2249061"/>
                  <a:pt x="294183" y="2161794"/>
                  <a:pt x="355600" y="2243684"/>
                </a:cubicBezTo>
                <a:cubicBezTo>
                  <a:pt x="358422" y="2252151"/>
                  <a:pt x="364066" y="2260159"/>
                  <a:pt x="364066" y="2269084"/>
                </a:cubicBezTo>
                <a:cubicBezTo>
                  <a:pt x="364066" y="2280720"/>
                  <a:pt x="366008" y="2297746"/>
                  <a:pt x="355600" y="2302950"/>
                </a:cubicBezTo>
                <a:cubicBezTo>
                  <a:pt x="347425" y="2307038"/>
                  <a:pt x="300307" y="2290164"/>
                  <a:pt x="287866" y="2286017"/>
                </a:cubicBezTo>
                <a:cubicBezTo>
                  <a:pt x="262466" y="2288839"/>
                  <a:pt x="235684" y="2285750"/>
                  <a:pt x="211666" y="2294484"/>
                </a:cubicBezTo>
                <a:cubicBezTo>
                  <a:pt x="196839" y="2299876"/>
                  <a:pt x="191762" y="2334292"/>
                  <a:pt x="186266" y="2345284"/>
                </a:cubicBezTo>
                <a:cubicBezTo>
                  <a:pt x="181715" y="2354385"/>
                  <a:pt x="173884" y="2361583"/>
                  <a:pt x="169333" y="2370684"/>
                </a:cubicBezTo>
                <a:cubicBezTo>
                  <a:pt x="165342" y="2378666"/>
                  <a:pt x="165817" y="2388658"/>
                  <a:pt x="160866" y="2396084"/>
                </a:cubicBezTo>
                <a:cubicBezTo>
                  <a:pt x="151503" y="2410128"/>
                  <a:pt x="125685" y="2430607"/>
                  <a:pt x="110066" y="2438417"/>
                </a:cubicBezTo>
                <a:cubicBezTo>
                  <a:pt x="102084" y="2442408"/>
                  <a:pt x="93133" y="2444062"/>
                  <a:pt x="84666" y="2446884"/>
                </a:cubicBezTo>
                <a:cubicBezTo>
                  <a:pt x="82123" y="2449427"/>
                  <a:pt x="40368" y="2487861"/>
                  <a:pt x="42333" y="2497684"/>
                </a:cubicBezTo>
                <a:cubicBezTo>
                  <a:pt x="44329" y="2507662"/>
                  <a:pt x="58434" y="2510484"/>
                  <a:pt x="67733" y="2514617"/>
                </a:cubicBezTo>
                <a:cubicBezTo>
                  <a:pt x="84044" y="2521866"/>
                  <a:pt x="101600" y="2525906"/>
                  <a:pt x="118533" y="2531550"/>
                </a:cubicBezTo>
                <a:cubicBezTo>
                  <a:pt x="176176" y="2550764"/>
                  <a:pt x="135028" y="2539275"/>
                  <a:pt x="245533" y="2548484"/>
                </a:cubicBezTo>
                <a:cubicBezTo>
                  <a:pt x="248355" y="2568239"/>
                  <a:pt x="247689" y="2588818"/>
                  <a:pt x="254000" y="2607750"/>
                </a:cubicBezTo>
                <a:cubicBezTo>
                  <a:pt x="256524" y="2615323"/>
                  <a:pt x="270553" y="2616711"/>
                  <a:pt x="270933" y="2624684"/>
                </a:cubicBezTo>
                <a:cubicBezTo>
                  <a:pt x="273487" y="2678319"/>
                  <a:pt x="275489" y="2733457"/>
                  <a:pt x="262466" y="2785550"/>
                </a:cubicBezTo>
                <a:cubicBezTo>
                  <a:pt x="259644" y="2796839"/>
                  <a:pt x="239889" y="2791195"/>
                  <a:pt x="228600" y="2794017"/>
                </a:cubicBezTo>
                <a:cubicBezTo>
                  <a:pt x="222955" y="2799661"/>
                  <a:pt x="219649" y="2810950"/>
                  <a:pt x="211666" y="2810950"/>
                </a:cubicBezTo>
                <a:cubicBezTo>
                  <a:pt x="156461" y="2810950"/>
                  <a:pt x="128290" y="2800092"/>
                  <a:pt x="84666" y="2785550"/>
                </a:cubicBezTo>
                <a:cubicBezTo>
                  <a:pt x="59266" y="2788372"/>
                  <a:pt x="32194" y="2784525"/>
                  <a:pt x="8466" y="2794017"/>
                </a:cubicBezTo>
                <a:cubicBezTo>
                  <a:pt x="180" y="2797332"/>
                  <a:pt x="0" y="2810492"/>
                  <a:pt x="0" y="2819417"/>
                </a:cubicBezTo>
                <a:cubicBezTo>
                  <a:pt x="0" y="2839373"/>
                  <a:pt x="4552" y="2859115"/>
                  <a:pt x="8466" y="2878684"/>
                </a:cubicBezTo>
                <a:cubicBezTo>
                  <a:pt x="18380" y="2928256"/>
                  <a:pt x="27060" y="2893873"/>
                  <a:pt x="67733" y="2954884"/>
                </a:cubicBezTo>
                <a:cubicBezTo>
                  <a:pt x="89094" y="2986926"/>
                  <a:pt x="77471" y="2973089"/>
                  <a:pt x="101600" y="2997217"/>
                </a:cubicBezTo>
                <a:cubicBezTo>
                  <a:pt x="106435" y="3021396"/>
                  <a:pt x="111357" y="3049496"/>
                  <a:pt x="118533" y="3073417"/>
                </a:cubicBezTo>
                <a:cubicBezTo>
                  <a:pt x="123662" y="3090514"/>
                  <a:pt x="125565" y="3109366"/>
                  <a:pt x="135466" y="3124217"/>
                </a:cubicBezTo>
                <a:lnTo>
                  <a:pt x="152400" y="3149617"/>
                </a:lnTo>
                <a:cubicBezTo>
                  <a:pt x="155222" y="3158084"/>
                  <a:pt x="156274" y="3167364"/>
                  <a:pt x="160866" y="3175017"/>
                </a:cubicBezTo>
                <a:cubicBezTo>
                  <a:pt x="164973" y="3181862"/>
                  <a:pt x="172813" y="3185717"/>
                  <a:pt x="177800" y="3191950"/>
                </a:cubicBezTo>
                <a:cubicBezTo>
                  <a:pt x="184157" y="3199896"/>
                  <a:pt x="190182" y="3208249"/>
                  <a:pt x="194733" y="3217350"/>
                </a:cubicBezTo>
                <a:cubicBezTo>
                  <a:pt x="203128" y="3234139"/>
                  <a:pt x="208905" y="3269897"/>
                  <a:pt x="211666" y="3285084"/>
                </a:cubicBezTo>
                <a:cubicBezTo>
                  <a:pt x="214737" y="3301974"/>
                  <a:pt x="214704" y="3319598"/>
                  <a:pt x="220133" y="3335884"/>
                </a:cubicBezTo>
                <a:cubicBezTo>
                  <a:pt x="223351" y="3345537"/>
                  <a:pt x="232933" y="3351985"/>
                  <a:pt x="237066" y="3361284"/>
                </a:cubicBezTo>
                <a:cubicBezTo>
                  <a:pt x="244315" y="3377595"/>
                  <a:pt x="244099" y="3397232"/>
                  <a:pt x="254000" y="3412084"/>
                </a:cubicBezTo>
                <a:cubicBezTo>
                  <a:pt x="277934" y="3447985"/>
                  <a:pt x="266382" y="3428383"/>
                  <a:pt x="287866" y="3471350"/>
                </a:cubicBezTo>
                <a:cubicBezTo>
                  <a:pt x="285044" y="3561661"/>
                  <a:pt x="287342" y="3652278"/>
                  <a:pt x="279400" y="3742284"/>
                </a:cubicBezTo>
                <a:cubicBezTo>
                  <a:pt x="278698" y="3750236"/>
                  <a:pt x="266036" y="3752077"/>
                  <a:pt x="262466" y="3759217"/>
                </a:cubicBezTo>
                <a:cubicBezTo>
                  <a:pt x="257262" y="3769625"/>
                  <a:pt x="256822" y="3781795"/>
                  <a:pt x="254000" y="3793084"/>
                </a:cubicBezTo>
                <a:cubicBezTo>
                  <a:pt x="249923" y="3829776"/>
                  <a:pt x="245512" y="3882075"/>
                  <a:pt x="237066" y="3920084"/>
                </a:cubicBezTo>
                <a:cubicBezTo>
                  <a:pt x="235130" y="3928796"/>
                  <a:pt x="231422" y="3937017"/>
                  <a:pt x="228600" y="3945484"/>
                </a:cubicBezTo>
                <a:cubicBezTo>
                  <a:pt x="231422" y="4078128"/>
                  <a:pt x="231763" y="4210849"/>
                  <a:pt x="237066" y="4343417"/>
                </a:cubicBezTo>
                <a:cubicBezTo>
                  <a:pt x="237423" y="4352335"/>
                  <a:pt x="243368" y="4360159"/>
                  <a:pt x="245533" y="4368817"/>
                </a:cubicBezTo>
                <a:cubicBezTo>
                  <a:pt x="249023" y="4382778"/>
                  <a:pt x="244787" y="4400095"/>
                  <a:pt x="254000" y="4411150"/>
                </a:cubicBezTo>
                <a:cubicBezTo>
                  <a:pt x="261449" y="4420089"/>
                  <a:pt x="276577" y="4416795"/>
                  <a:pt x="287866" y="4419617"/>
                </a:cubicBezTo>
                <a:cubicBezTo>
                  <a:pt x="307622" y="4416795"/>
                  <a:pt x="327177" y="4411150"/>
                  <a:pt x="347133" y="4411150"/>
                </a:cubicBezTo>
                <a:cubicBezTo>
                  <a:pt x="392377" y="4411150"/>
                  <a:pt x="437500" y="4416009"/>
                  <a:pt x="482600" y="4419617"/>
                </a:cubicBezTo>
                <a:cubicBezTo>
                  <a:pt x="549634" y="4424980"/>
                  <a:pt x="546954" y="4425715"/>
                  <a:pt x="601133" y="4436550"/>
                </a:cubicBezTo>
                <a:cubicBezTo>
                  <a:pt x="612422" y="4433728"/>
                  <a:pt x="625913" y="4435353"/>
                  <a:pt x="635000" y="4428084"/>
                </a:cubicBezTo>
                <a:cubicBezTo>
                  <a:pt x="641969" y="4422509"/>
                  <a:pt x="638874" y="4410337"/>
                  <a:pt x="643466" y="4402684"/>
                </a:cubicBezTo>
                <a:cubicBezTo>
                  <a:pt x="647573" y="4395839"/>
                  <a:pt x="654755" y="4391395"/>
                  <a:pt x="660400" y="4385750"/>
                </a:cubicBezTo>
                <a:cubicBezTo>
                  <a:pt x="657578" y="4303906"/>
                  <a:pt x="656605" y="4221977"/>
                  <a:pt x="651933" y="4140217"/>
                </a:cubicBezTo>
                <a:cubicBezTo>
                  <a:pt x="650396" y="4113313"/>
                  <a:pt x="641635" y="4082094"/>
                  <a:pt x="635000" y="4055550"/>
                </a:cubicBezTo>
                <a:cubicBezTo>
                  <a:pt x="632178" y="3953950"/>
                  <a:pt x="631739" y="3852256"/>
                  <a:pt x="626533" y="3750750"/>
                </a:cubicBezTo>
                <a:cubicBezTo>
                  <a:pt x="626076" y="3741837"/>
                  <a:pt x="620231" y="3734008"/>
                  <a:pt x="618066" y="3725350"/>
                </a:cubicBezTo>
                <a:lnTo>
                  <a:pt x="601133" y="3657617"/>
                </a:lnTo>
                <a:cubicBezTo>
                  <a:pt x="603955" y="3618106"/>
                  <a:pt x="602300" y="3578017"/>
                  <a:pt x="609600" y="3539084"/>
                </a:cubicBezTo>
                <a:cubicBezTo>
                  <a:pt x="611071" y="3531238"/>
                  <a:pt x="622963" y="3529290"/>
                  <a:pt x="626533" y="3522150"/>
                </a:cubicBezTo>
                <a:cubicBezTo>
                  <a:pt x="631737" y="3511742"/>
                  <a:pt x="632178" y="3499573"/>
                  <a:pt x="635000" y="3488284"/>
                </a:cubicBezTo>
                <a:cubicBezTo>
                  <a:pt x="632178" y="3429017"/>
                  <a:pt x="630916" y="3369656"/>
                  <a:pt x="626533" y="3310484"/>
                </a:cubicBezTo>
                <a:cubicBezTo>
                  <a:pt x="625265" y="3293364"/>
                  <a:pt x="620072" y="3276733"/>
                  <a:pt x="618066" y="3259684"/>
                </a:cubicBezTo>
                <a:cubicBezTo>
                  <a:pt x="604576" y="3145013"/>
                  <a:pt x="620665" y="3199744"/>
                  <a:pt x="601133" y="3141150"/>
                </a:cubicBezTo>
                <a:cubicBezTo>
                  <a:pt x="603955" y="3059306"/>
                  <a:pt x="602606" y="2977211"/>
                  <a:pt x="609600" y="2895617"/>
                </a:cubicBezTo>
                <a:cubicBezTo>
                  <a:pt x="611124" y="2877833"/>
                  <a:pt x="616632" y="2859669"/>
                  <a:pt x="626533" y="2844817"/>
                </a:cubicBezTo>
                <a:cubicBezTo>
                  <a:pt x="647894" y="2812775"/>
                  <a:pt x="636271" y="2826612"/>
                  <a:pt x="660400" y="2802484"/>
                </a:cubicBezTo>
                <a:cubicBezTo>
                  <a:pt x="663222" y="2794017"/>
                  <a:pt x="665350" y="2785287"/>
                  <a:pt x="668866" y="2777084"/>
                </a:cubicBezTo>
                <a:cubicBezTo>
                  <a:pt x="673838" y="2765483"/>
                  <a:pt x="684832" y="2755801"/>
                  <a:pt x="685800" y="2743217"/>
                </a:cubicBezTo>
                <a:cubicBezTo>
                  <a:pt x="687760" y="2717736"/>
                  <a:pt x="681219" y="2692276"/>
                  <a:pt x="677333" y="2667017"/>
                </a:cubicBezTo>
                <a:cubicBezTo>
                  <a:pt x="675564" y="2655516"/>
                  <a:pt x="679274" y="2638354"/>
                  <a:pt x="668866" y="2633150"/>
                </a:cubicBezTo>
                <a:cubicBezTo>
                  <a:pt x="646008" y="2621721"/>
                  <a:pt x="618066" y="2627506"/>
                  <a:pt x="592666" y="2624684"/>
                </a:cubicBezTo>
                <a:cubicBezTo>
                  <a:pt x="570088" y="2619039"/>
                  <a:pt x="547386" y="2613873"/>
                  <a:pt x="524933" y="2607750"/>
                </a:cubicBezTo>
                <a:cubicBezTo>
                  <a:pt x="516323" y="2605402"/>
                  <a:pt x="506389" y="2604997"/>
                  <a:pt x="499533" y="2599284"/>
                </a:cubicBezTo>
                <a:cubicBezTo>
                  <a:pt x="488692" y="2590250"/>
                  <a:pt x="482600" y="2576706"/>
                  <a:pt x="474133" y="2565417"/>
                </a:cubicBezTo>
                <a:cubicBezTo>
                  <a:pt x="454676" y="2507044"/>
                  <a:pt x="469822" y="2527238"/>
                  <a:pt x="440266" y="2497684"/>
                </a:cubicBezTo>
                <a:cubicBezTo>
                  <a:pt x="423005" y="2445898"/>
                  <a:pt x="427282" y="2470041"/>
                  <a:pt x="440266" y="2379150"/>
                </a:cubicBezTo>
                <a:cubicBezTo>
                  <a:pt x="441528" y="2370315"/>
                  <a:pt x="441471" y="2358937"/>
                  <a:pt x="448733" y="2353750"/>
                </a:cubicBezTo>
                <a:cubicBezTo>
                  <a:pt x="463258" y="2343375"/>
                  <a:pt x="484681" y="2346718"/>
                  <a:pt x="499533" y="2336817"/>
                </a:cubicBezTo>
                <a:lnTo>
                  <a:pt x="524933" y="2319884"/>
                </a:lnTo>
                <a:cubicBezTo>
                  <a:pt x="530577" y="2311417"/>
                  <a:pt x="534671" y="2301679"/>
                  <a:pt x="541866" y="2294484"/>
                </a:cubicBezTo>
                <a:cubicBezTo>
                  <a:pt x="549061" y="2287289"/>
                  <a:pt x="560909" y="2285496"/>
                  <a:pt x="567266" y="2277550"/>
                </a:cubicBezTo>
                <a:cubicBezTo>
                  <a:pt x="572841" y="2270581"/>
                  <a:pt x="572911" y="2260617"/>
                  <a:pt x="575733" y="2252150"/>
                </a:cubicBezTo>
                <a:cubicBezTo>
                  <a:pt x="567266" y="2240861"/>
                  <a:pt x="557334" y="2230536"/>
                  <a:pt x="550333" y="2218284"/>
                </a:cubicBezTo>
                <a:cubicBezTo>
                  <a:pt x="529084" y="2181099"/>
                  <a:pt x="545904" y="2106440"/>
                  <a:pt x="550333" y="2082817"/>
                </a:cubicBezTo>
                <a:cubicBezTo>
                  <a:pt x="552208" y="2072816"/>
                  <a:pt x="560644" y="2065143"/>
                  <a:pt x="567266" y="2057417"/>
                </a:cubicBezTo>
                <a:cubicBezTo>
                  <a:pt x="577656" y="2045295"/>
                  <a:pt x="601133" y="2023550"/>
                  <a:pt x="601133" y="2023550"/>
                </a:cubicBezTo>
                <a:cubicBezTo>
                  <a:pt x="603955" y="2015083"/>
                  <a:pt x="605609" y="2006132"/>
                  <a:pt x="609600" y="1998150"/>
                </a:cubicBezTo>
                <a:cubicBezTo>
                  <a:pt x="614151" y="1989049"/>
                  <a:pt x="625856" y="1982903"/>
                  <a:pt x="626533" y="1972750"/>
                </a:cubicBezTo>
                <a:cubicBezTo>
                  <a:pt x="628793" y="1938841"/>
                  <a:pt x="627162" y="1903894"/>
                  <a:pt x="618066" y="1871150"/>
                </a:cubicBezTo>
                <a:cubicBezTo>
                  <a:pt x="612619" y="1851541"/>
                  <a:pt x="590636" y="1839657"/>
                  <a:pt x="584200" y="1820350"/>
                </a:cubicBezTo>
                <a:cubicBezTo>
                  <a:pt x="572515" y="1785297"/>
                  <a:pt x="580683" y="1802376"/>
                  <a:pt x="558800" y="1769550"/>
                </a:cubicBezTo>
                <a:cubicBezTo>
                  <a:pt x="555978" y="1752617"/>
                  <a:pt x="550333" y="1735917"/>
                  <a:pt x="550333" y="1718750"/>
                </a:cubicBezTo>
                <a:cubicBezTo>
                  <a:pt x="550333" y="1689721"/>
                  <a:pt x="561622" y="1691335"/>
                  <a:pt x="584200" y="1684884"/>
                </a:cubicBezTo>
                <a:cubicBezTo>
                  <a:pt x="595388" y="1681687"/>
                  <a:pt x="606777" y="1679239"/>
                  <a:pt x="618066" y="1676417"/>
                </a:cubicBezTo>
                <a:cubicBezTo>
                  <a:pt x="624952" y="1655760"/>
                  <a:pt x="627054" y="1642029"/>
                  <a:pt x="643466" y="1625617"/>
                </a:cubicBezTo>
                <a:cubicBezTo>
                  <a:pt x="650661" y="1618422"/>
                  <a:pt x="660399" y="1614328"/>
                  <a:pt x="668866" y="1608684"/>
                </a:cubicBezTo>
                <a:cubicBezTo>
                  <a:pt x="671688" y="1591751"/>
                  <a:pt x="668816" y="1572789"/>
                  <a:pt x="677333" y="1557884"/>
                </a:cubicBezTo>
                <a:cubicBezTo>
                  <a:pt x="681761" y="1550135"/>
                  <a:pt x="695764" y="1554992"/>
                  <a:pt x="702733" y="1549417"/>
                </a:cubicBezTo>
                <a:cubicBezTo>
                  <a:pt x="762936" y="1501253"/>
                  <a:pt x="641034" y="1533846"/>
                  <a:pt x="787400" y="1515550"/>
                </a:cubicBezTo>
                <a:cubicBezTo>
                  <a:pt x="790222" y="1507083"/>
                  <a:pt x="795866" y="1499075"/>
                  <a:pt x="795866" y="1490150"/>
                </a:cubicBezTo>
                <a:cubicBezTo>
                  <a:pt x="795866" y="1465555"/>
                  <a:pt x="792011" y="1443811"/>
                  <a:pt x="770466" y="1430884"/>
                </a:cubicBezTo>
                <a:cubicBezTo>
                  <a:pt x="762813" y="1426292"/>
                  <a:pt x="753533" y="1425239"/>
                  <a:pt x="745066" y="1422417"/>
                </a:cubicBezTo>
                <a:cubicBezTo>
                  <a:pt x="736599" y="1413950"/>
                  <a:pt x="727331" y="1406215"/>
                  <a:pt x="719666" y="1397017"/>
                </a:cubicBezTo>
                <a:cubicBezTo>
                  <a:pt x="713152" y="1389200"/>
                  <a:pt x="709928" y="1378812"/>
                  <a:pt x="702733" y="1371617"/>
                </a:cubicBezTo>
                <a:cubicBezTo>
                  <a:pt x="695538" y="1364422"/>
                  <a:pt x="685059" y="1361306"/>
                  <a:pt x="677333" y="1354684"/>
                </a:cubicBezTo>
                <a:cubicBezTo>
                  <a:pt x="665211" y="1344294"/>
                  <a:pt x="643466" y="1320817"/>
                  <a:pt x="643466" y="1320817"/>
                </a:cubicBezTo>
                <a:cubicBezTo>
                  <a:pt x="640644" y="1312350"/>
                  <a:pt x="635000" y="1304342"/>
                  <a:pt x="635000" y="1295417"/>
                </a:cubicBezTo>
                <a:cubicBezTo>
                  <a:pt x="635000" y="1254000"/>
                  <a:pt x="659206" y="1226491"/>
                  <a:pt x="626533" y="1193817"/>
                </a:cubicBezTo>
                <a:cubicBezTo>
                  <a:pt x="620222" y="1187506"/>
                  <a:pt x="609115" y="1189341"/>
                  <a:pt x="601133" y="1185350"/>
                </a:cubicBezTo>
                <a:cubicBezTo>
                  <a:pt x="592032" y="1180799"/>
                  <a:pt x="584200" y="1174061"/>
                  <a:pt x="575733" y="1168417"/>
                </a:cubicBezTo>
                <a:cubicBezTo>
                  <a:pt x="536915" y="1110191"/>
                  <a:pt x="561173" y="1124053"/>
                  <a:pt x="516466" y="1109150"/>
                </a:cubicBezTo>
                <a:cubicBezTo>
                  <a:pt x="505177" y="1100683"/>
                  <a:pt x="489453" y="1096085"/>
                  <a:pt x="482600" y="1083750"/>
                </a:cubicBezTo>
                <a:cubicBezTo>
                  <a:pt x="415328" y="962659"/>
                  <a:pt x="517520" y="1082949"/>
                  <a:pt x="457200" y="1007550"/>
                </a:cubicBezTo>
                <a:cubicBezTo>
                  <a:pt x="435151" y="979990"/>
                  <a:pt x="446501" y="997968"/>
                  <a:pt x="414866" y="982150"/>
                </a:cubicBezTo>
                <a:cubicBezTo>
                  <a:pt x="405765" y="977599"/>
                  <a:pt x="397933" y="970861"/>
                  <a:pt x="389466" y="965217"/>
                </a:cubicBezTo>
                <a:cubicBezTo>
                  <a:pt x="392288" y="951106"/>
                  <a:pt x="392264" y="936111"/>
                  <a:pt x="397933" y="922884"/>
                </a:cubicBezTo>
                <a:cubicBezTo>
                  <a:pt x="401077" y="915547"/>
                  <a:pt x="411296" y="913090"/>
                  <a:pt x="414866" y="905950"/>
                </a:cubicBezTo>
                <a:cubicBezTo>
                  <a:pt x="420070" y="895542"/>
                  <a:pt x="419989" y="883229"/>
                  <a:pt x="423333" y="872084"/>
                </a:cubicBezTo>
                <a:cubicBezTo>
                  <a:pt x="428462" y="854988"/>
                  <a:pt x="434622" y="838217"/>
                  <a:pt x="440266" y="821284"/>
                </a:cubicBezTo>
                <a:lnTo>
                  <a:pt x="448733" y="795884"/>
                </a:lnTo>
                <a:lnTo>
                  <a:pt x="457200" y="770484"/>
                </a:lnTo>
                <a:cubicBezTo>
                  <a:pt x="454378" y="750728"/>
                  <a:pt x="453220" y="730662"/>
                  <a:pt x="448733" y="711217"/>
                </a:cubicBezTo>
                <a:cubicBezTo>
                  <a:pt x="444719" y="693825"/>
                  <a:pt x="431800" y="660417"/>
                  <a:pt x="431800" y="660417"/>
                </a:cubicBezTo>
                <a:cubicBezTo>
                  <a:pt x="428978" y="635017"/>
                  <a:pt x="421211" y="609685"/>
                  <a:pt x="423333" y="584217"/>
                </a:cubicBezTo>
                <a:cubicBezTo>
                  <a:pt x="426365" y="547836"/>
                  <a:pt x="469746" y="554918"/>
                  <a:pt x="491066" y="550350"/>
                </a:cubicBezTo>
                <a:cubicBezTo>
                  <a:pt x="616794" y="523408"/>
                  <a:pt x="500589" y="540694"/>
                  <a:pt x="626533" y="524950"/>
                </a:cubicBezTo>
                <a:cubicBezTo>
                  <a:pt x="623711" y="485439"/>
                  <a:pt x="618066" y="446029"/>
                  <a:pt x="618066" y="406417"/>
                </a:cubicBezTo>
                <a:cubicBezTo>
                  <a:pt x="618066" y="132101"/>
                  <a:pt x="586063" y="207959"/>
                  <a:pt x="643466" y="93150"/>
                </a:cubicBezTo>
                <a:cubicBezTo>
                  <a:pt x="640644" y="76217"/>
                  <a:pt x="641028" y="58424"/>
                  <a:pt x="635000" y="42350"/>
                </a:cubicBezTo>
                <a:cubicBezTo>
                  <a:pt x="632197" y="34876"/>
                  <a:pt x="625996" y="26332"/>
                  <a:pt x="618066" y="25417"/>
                </a:cubicBezTo>
                <a:cubicBezTo>
                  <a:pt x="550721" y="17646"/>
                  <a:pt x="482599" y="19772"/>
                  <a:pt x="414866" y="16950"/>
                </a:cubicBezTo>
                <a:cubicBezTo>
                  <a:pt x="403737" y="14168"/>
                  <a:pt x="347023" y="-580"/>
                  <a:pt x="338666" y="17"/>
                </a:cubicBezTo>
                <a:cubicBezTo>
                  <a:pt x="312713" y="1871"/>
                  <a:pt x="287866" y="11306"/>
                  <a:pt x="262466" y="16950"/>
                </a:cubicBezTo>
                <a:cubicBezTo>
                  <a:pt x="253108" y="45028"/>
                  <a:pt x="259644" y="16950"/>
                  <a:pt x="262466" y="25417"/>
                </a:cubicBezTo>
                <a:close/>
              </a:path>
            </a:pathLst>
          </a:custGeom>
          <a:solidFill>
            <a:srgbClr val="92D050">
              <a:alpha val="27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4" name="Прямокутник 13"/>
          <p:cNvSpPr/>
          <p:nvPr/>
        </p:nvSpPr>
        <p:spPr>
          <a:xfrm>
            <a:off x="4363863" y="4355812"/>
            <a:ext cx="357450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lgn="ctr"/>
            <a:r>
              <a:rPr lang="uk-UA" dirty="0" smtClean="0"/>
              <a:t>Україна знаходиться в 2 год. поясі!</a:t>
            </a:r>
            <a:endParaRPr lang="uk-UA" dirty="0"/>
          </a:p>
        </p:txBody>
      </p:sp>
    </p:spTree>
    <p:extLst>
      <p:ext uri="{BB962C8B-B14F-4D97-AF65-F5344CB8AC3E}">
        <p14:creationId xmlns:p14="http://schemas.microsoft.com/office/powerpoint/2010/main" val="303723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8"/>
                                        </p:tgtEl>
                                        <p:attrNameLst>
                                          <p:attrName>style.color</p:attrName>
                                        </p:attrNameLst>
                                      </p:cBhvr>
                                      <p:by>
                                        <p:hsl h="7200000" s="0" l="0"/>
                                      </p:by>
                                    </p:animClr>
                                    <p:animClr clrSpc="hsl" dir="cw">
                                      <p:cBhvr>
                                        <p:cTn id="7" dur="500" fill="hold"/>
                                        <p:tgtEl>
                                          <p:spTgt spid="8"/>
                                        </p:tgtEl>
                                        <p:attrNameLst>
                                          <p:attrName>fillcolor</p:attrName>
                                        </p:attrNameLst>
                                      </p:cBhvr>
                                      <p:by>
                                        <p:hsl h="7200000" s="0" l="0"/>
                                      </p:by>
                                    </p:animClr>
                                    <p:animClr clrSpc="hsl" dir="cw">
                                      <p:cBhvr>
                                        <p:cTn id="8" dur="500" fill="hold"/>
                                        <p:tgtEl>
                                          <p:spTgt spid="8"/>
                                        </p:tgtEl>
                                        <p:attrNameLst>
                                          <p:attrName>stroke.color</p:attrName>
                                        </p:attrNameLst>
                                      </p:cBhvr>
                                      <p:by>
                                        <p:hsl h="7200000" s="0" l="0"/>
                                      </p:by>
                                    </p:animClr>
                                    <p:set>
                                      <p:cBhvr>
                                        <p:cTn id="9" dur="500" fill="hold"/>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23428" y="845827"/>
            <a:ext cx="8856984" cy="2554545"/>
          </a:xfrm>
          <a:prstGeom prst="rect">
            <a:avLst/>
          </a:prstGeom>
          <a:solidFill>
            <a:srgbClr val="92D050"/>
          </a:solidFill>
        </p:spPr>
        <p:txBody>
          <a:bodyPr wrap="square" lIns="91440" tIns="45720" rIns="91440" bIns="45720">
            <a:spAutoFit/>
          </a:bodyPr>
          <a:lstStyle/>
          <a:p>
            <a:pPr algn="ct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 год – 15</a:t>
            </a:r>
            <a:r>
              <a:rPr lang="en-US"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º</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або 60 хв. - </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15</a:t>
            </a:r>
            <a:r>
              <a:rPr lang="en-US"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º</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a:t>
            </a:r>
          </a:p>
          <a:p>
            <a:pPr algn="ct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а отже – </a:t>
            </a:r>
          </a:p>
          <a:p>
            <a:pPr algn="ct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4 хв - 1</a:t>
            </a:r>
            <a:r>
              <a:rPr lang="en-US"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º</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або 240 </a:t>
            </a:r>
            <a:r>
              <a:rPr lang="uk-UA" sz="32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сек</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 60´</a:t>
            </a:r>
            <a:r>
              <a:rPr lang="uk-UA" sz="32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endParaRPr>
          </a:p>
          <a:p>
            <a:pPr algn="ct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а отже</a:t>
            </a:r>
          </a:p>
          <a:p>
            <a:pPr algn="ct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4 </a:t>
            </a:r>
            <a:r>
              <a:rPr lang="uk-UA" sz="32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сек</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 1´</a:t>
            </a:r>
            <a:endParaRPr lang="uk-UA" sz="32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Овал 2"/>
          <p:cNvSpPr/>
          <p:nvPr/>
        </p:nvSpPr>
        <p:spPr>
          <a:xfrm>
            <a:off x="2987824" y="3544085"/>
            <a:ext cx="3312368" cy="3168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5" name="Пряма сполучна лінія 4"/>
          <p:cNvCxnSpPr>
            <a:stCxn id="3" idx="2"/>
            <a:endCxn id="3" idx="6"/>
          </p:cNvCxnSpPr>
          <p:nvPr/>
        </p:nvCxnSpPr>
        <p:spPr>
          <a:xfrm>
            <a:off x="2987824" y="5128261"/>
            <a:ext cx="33123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Пряма сполучна лінія 6"/>
          <p:cNvCxnSpPr>
            <a:stCxn id="3" idx="1"/>
            <a:endCxn id="3" idx="7"/>
          </p:cNvCxnSpPr>
          <p:nvPr/>
        </p:nvCxnSpPr>
        <p:spPr>
          <a:xfrm>
            <a:off x="3472909" y="4008079"/>
            <a:ext cx="23421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 сполучна лінія 7"/>
          <p:cNvCxnSpPr/>
          <p:nvPr/>
        </p:nvCxnSpPr>
        <p:spPr>
          <a:xfrm>
            <a:off x="3472909" y="6237312"/>
            <a:ext cx="23421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 сполучна лінія 9"/>
          <p:cNvCxnSpPr>
            <a:stCxn id="3" idx="0"/>
            <a:endCxn id="3" idx="4"/>
          </p:cNvCxnSpPr>
          <p:nvPr/>
        </p:nvCxnSpPr>
        <p:spPr>
          <a:xfrm>
            <a:off x="4644008" y="3544085"/>
            <a:ext cx="0" cy="31683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Прямокутник 10"/>
          <p:cNvSpPr/>
          <p:nvPr/>
        </p:nvSpPr>
        <p:spPr>
          <a:xfrm>
            <a:off x="5971876" y="5886288"/>
            <a:ext cx="1347035" cy="954107"/>
          </a:xfrm>
          <a:prstGeom prst="rect">
            <a:avLst/>
          </a:prstGeom>
          <a:noFill/>
        </p:spPr>
        <p:txBody>
          <a:bodyPr wrap="none" lIns="91440" tIns="45720" rIns="91440" bIns="45720">
            <a:spAutoFit/>
          </a:bodyPr>
          <a:lstStyle/>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Східна</a:t>
            </a:r>
          </a:p>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півкуля</a:t>
            </a:r>
            <a:endParaRPr lang="uk-UA"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Прямокутник 11"/>
          <p:cNvSpPr/>
          <p:nvPr/>
        </p:nvSpPr>
        <p:spPr>
          <a:xfrm>
            <a:off x="1966216" y="5880710"/>
            <a:ext cx="1369478" cy="954107"/>
          </a:xfrm>
          <a:prstGeom prst="rect">
            <a:avLst/>
          </a:prstGeom>
          <a:noFill/>
        </p:spPr>
        <p:txBody>
          <a:bodyPr wrap="none" lIns="91440" tIns="45720" rIns="91440" bIns="45720">
            <a:spAutoFit/>
          </a:bodyPr>
          <a:lstStyle/>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Західна</a:t>
            </a:r>
          </a:p>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півкуля</a:t>
            </a:r>
            <a:endParaRPr lang="uk-UA"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Права кругла дужка 12"/>
          <p:cNvSpPr/>
          <p:nvPr/>
        </p:nvSpPr>
        <p:spPr>
          <a:xfrm>
            <a:off x="4683833" y="3544085"/>
            <a:ext cx="751804"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4" name="Права кругла дужка 13"/>
          <p:cNvSpPr/>
          <p:nvPr/>
        </p:nvSpPr>
        <p:spPr>
          <a:xfrm>
            <a:off x="4644008" y="3544085"/>
            <a:ext cx="1327868"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5" name="Права кругла дужка 14"/>
          <p:cNvSpPr/>
          <p:nvPr/>
        </p:nvSpPr>
        <p:spPr>
          <a:xfrm rot="10800000">
            <a:off x="3892204" y="3544085"/>
            <a:ext cx="751804"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6" name="Права кругла дужка 15"/>
          <p:cNvSpPr/>
          <p:nvPr/>
        </p:nvSpPr>
        <p:spPr>
          <a:xfrm rot="10800000">
            <a:off x="3302903" y="3542822"/>
            <a:ext cx="1327868"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17" name="TextBox 16"/>
          <p:cNvSpPr txBox="1"/>
          <p:nvPr/>
        </p:nvSpPr>
        <p:spPr>
          <a:xfrm rot="16200000">
            <a:off x="3436997" y="4943595"/>
            <a:ext cx="2120068" cy="369332"/>
          </a:xfrm>
          <a:prstGeom prst="rect">
            <a:avLst/>
          </a:prstGeom>
          <a:noFill/>
        </p:spPr>
        <p:txBody>
          <a:bodyPr wrap="none" rtlCol="0">
            <a:spAutoFit/>
          </a:bodyPr>
          <a:lstStyle/>
          <a:p>
            <a:r>
              <a:rPr lang="uk-UA" dirty="0" smtClean="0">
                <a:solidFill>
                  <a:schemeClr val="bg1"/>
                </a:solidFill>
              </a:rPr>
              <a:t>Нульовий меридіан</a:t>
            </a:r>
            <a:endParaRPr lang="uk-UA" dirty="0">
              <a:solidFill>
                <a:schemeClr val="bg1"/>
              </a:solidFill>
            </a:endParaRPr>
          </a:p>
        </p:txBody>
      </p:sp>
      <p:sp>
        <p:nvSpPr>
          <p:cNvPr id="18" name="4-кутна зірка 17"/>
          <p:cNvSpPr/>
          <p:nvPr/>
        </p:nvSpPr>
        <p:spPr>
          <a:xfrm>
            <a:off x="5220072" y="4397181"/>
            <a:ext cx="360040" cy="368886"/>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4-кутна зірка 18"/>
          <p:cNvSpPr/>
          <p:nvPr/>
        </p:nvSpPr>
        <p:spPr>
          <a:xfrm>
            <a:off x="5791856" y="4734024"/>
            <a:ext cx="360040" cy="368886"/>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4-кутна зірка 19"/>
          <p:cNvSpPr/>
          <p:nvPr/>
        </p:nvSpPr>
        <p:spPr>
          <a:xfrm>
            <a:off x="3786816" y="4397181"/>
            <a:ext cx="360040" cy="368886"/>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рямокутник 20"/>
          <p:cNvSpPr/>
          <p:nvPr/>
        </p:nvSpPr>
        <p:spPr>
          <a:xfrm>
            <a:off x="4914886" y="4135571"/>
            <a:ext cx="393056" cy="523220"/>
          </a:xfrm>
          <a:prstGeom prst="rect">
            <a:avLst/>
          </a:prstGeom>
          <a:noFill/>
        </p:spPr>
        <p:txBody>
          <a:bodyPr wrap="none" lIns="91440" tIns="45720" rIns="91440" bIns="45720">
            <a:spAutoFit/>
          </a:bodyPr>
          <a:lstStyle/>
          <a:p>
            <a:pPr algn="ctr"/>
            <a:r>
              <a:rPr lang="uk-UA"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a:t>
            </a:r>
            <a:endParaRPr lang="uk-UA"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Прямокутник 21"/>
          <p:cNvSpPr/>
          <p:nvPr/>
        </p:nvSpPr>
        <p:spPr>
          <a:xfrm>
            <a:off x="5766855" y="4287971"/>
            <a:ext cx="377026" cy="523220"/>
          </a:xfrm>
          <a:prstGeom prst="rect">
            <a:avLst/>
          </a:prstGeom>
          <a:noFill/>
        </p:spPr>
        <p:txBody>
          <a:bodyPr wrap="none" lIns="91440" tIns="45720" rIns="91440" bIns="45720">
            <a:spAutoFit/>
          </a:bodyPr>
          <a:lstStyle/>
          <a:p>
            <a:pPr algn="ctr"/>
            <a:r>
              <a:rPr lang="uk-UA"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a:t>
            </a:r>
            <a:endParaRPr lang="uk-UA"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Прямокутник 22"/>
          <p:cNvSpPr/>
          <p:nvPr/>
        </p:nvSpPr>
        <p:spPr>
          <a:xfrm>
            <a:off x="3613650" y="3989498"/>
            <a:ext cx="393056" cy="523220"/>
          </a:xfrm>
          <a:prstGeom prst="rect">
            <a:avLst/>
          </a:prstGeom>
          <a:noFill/>
        </p:spPr>
        <p:txBody>
          <a:bodyPr wrap="none" lIns="91440" tIns="45720" rIns="91440" bIns="45720">
            <a:spAutoFit/>
          </a:bodyPr>
          <a:lstStyle/>
          <a:p>
            <a:pPr algn="ctr"/>
            <a:r>
              <a:rPr lang="uk-UA"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a:t>
            </a:r>
            <a:endParaRPr lang="uk-UA"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TextBox 23"/>
          <p:cNvSpPr txBox="1"/>
          <p:nvPr/>
        </p:nvSpPr>
        <p:spPr>
          <a:xfrm>
            <a:off x="118676" y="3406465"/>
            <a:ext cx="2736304" cy="2523768"/>
          </a:xfrm>
          <a:prstGeom prst="rect">
            <a:avLst/>
          </a:prstGeom>
          <a:noFill/>
        </p:spPr>
        <p:txBody>
          <a:bodyPr wrap="square" rtlCol="0">
            <a:spAutoFit/>
          </a:bodyPr>
          <a:lstStyle/>
          <a:p>
            <a:r>
              <a:rPr lang="uk-UA" dirty="0" smtClean="0"/>
              <a:t>Параметри:</a:t>
            </a:r>
          </a:p>
          <a:p>
            <a:pPr marL="342900" indent="-342900">
              <a:buFont typeface="+mj-lt"/>
              <a:buAutoNum type="arabicPeriod"/>
            </a:pPr>
            <a:r>
              <a:rPr lang="uk-UA" sz="1400" i="1" dirty="0" smtClean="0"/>
              <a:t>Якщо ми в пункті А, то щоб визначити час в пункті Б ми повинні знайдену різницю в часі додати, а для пункту В навпаки відняти;</a:t>
            </a:r>
          </a:p>
          <a:p>
            <a:pPr marL="342900" indent="-342900">
              <a:buFont typeface="+mj-lt"/>
              <a:buAutoNum type="arabicPeriod"/>
            </a:pPr>
            <a:endParaRPr lang="uk-UA" sz="1400" i="1" dirty="0" smtClean="0"/>
          </a:p>
          <a:p>
            <a:pPr marL="342900" indent="-342900">
              <a:buFont typeface="+mj-lt"/>
              <a:buAutoNum type="arabicPeriod"/>
            </a:pPr>
            <a:r>
              <a:rPr lang="uk-UA" sz="1400" i="1" dirty="0" smtClean="0"/>
              <a:t>Щоб знайти різницю в часі між А та Б – віднімаємо географічну довготу точки А від точки Б;</a:t>
            </a:r>
          </a:p>
        </p:txBody>
      </p:sp>
      <p:sp>
        <p:nvSpPr>
          <p:cNvPr id="25" name="Прямокутник 24"/>
          <p:cNvSpPr/>
          <p:nvPr/>
        </p:nvSpPr>
        <p:spPr>
          <a:xfrm>
            <a:off x="6444207" y="3458668"/>
            <a:ext cx="2663789" cy="2462213"/>
          </a:xfrm>
          <a:prstGeom prst="rect">
            <a:avLst/>
          </a:prstGeom>
        </p:spPr>
        <p:txBody>
          <a:bodyPr wrap="square">
            <a:spAutoFit/>
          </a:bodyPr>
          <a:lstStyle/>
          <a:p>
            <a:pPr lvl="0"/>
            <a:r>
              <a:rPr lang="uk-UA" sz="1400" i="1" dirty="0" smtClean="0">
                <a:solidFill>
                  <a:prstClr val="black"/>
                </a:solidFill>
              </a:rPr>
              <a:t>3. Щоб </a:t>
            </a:r>
            <a:r>
              <a:rPr lang="uk-UA" sz="1400" i="1" dirty="0">
                <a:solidFill>
                  <a:prstClr val="black"/>
                </a:solidFill>
              </a:rPr>
              <a:t>знайти різницю в часі між точками А і В (Б і В), їх географічні довготи </a:t>
            </a:r>
            <a:r>
              <a:rPr lang="uk-UA" sz="1400" i="1" dirty="0" smtClean="0">
                <a:solidFill>
                  <a:prstClr val="black"/>
                </a:solidFill>
              </a:rPr>
              <a:t>додаємо;</a:t>
            </a:r>
          </a:p>
          <a:p>
            <a:pPr lvl="0"/>
            <a:endParaRPr lang="uk-UA" sz="1400" i="1" dirty="0" smtClean="0">
              <a:solidFill>
                <a:prstClr val="black"/>
              </a:solidFill>
            </a:endParaRPr>
          </a:p>
          <a:p>
            <a:pPr lvl="0"/>
            <a:r>
              <a:rPr lang="uk-UA" sz="1400" i="1" dirty="0" smtClean="0">
                <a:solidFill>
                  <a:prstClr val="black"/>
                </a:solidFill>
              </a:rPr>
              <a:t>4. Якщо рухаємось із точки В </a:t>
            </a:r>
            <a:r>
              <a:rPr lang="uk-UA" sz="1400" i="1" dirty="0" err="1" smtClean="0">
                <a:solidFill>
                  <a:prstClr val="black"/>
                </a:solidFill>
              </a:rPr>
              <a:t>в</a:t>
            </a:r>
            <a:r>
              <a:rPr lang="uk-UA" sz="1400" i="1" dirty="0" smtClean="0">
                <a:solidFill>
                  <a:prstClr val="black"/>
                </a:solidFill>
              </a:rPr>
              <a:t> точку Б (чи А) через лінію зміни дат втрачаємо добу, якщо рухаємось в протилежному напрямку із точки Б (чи А) до точки В через лінію зміни дат то заощаджуємо добу!</a:t>
            </a:r>
            <a:endParaRPr lang="uk-UA" sz="1400" i="1" dirty="0">
              <a:solidFill>
                <a:prstClr val="black"/>
              </a:solidFill>
            </a:endParaRPr>
          </a:p>
        </p:txBody>
      </p:sp>
      <p:sp>
        <p:nvSpPr>
          <p:cNvPr id="26" name="TextBox 25"/>
          <p:cNvSpPr txBox="1"/>
          <p:nvPr/>
        </p:nvSpPr>
        <p:spPr>
          <a:xfrm rot="16200000">
            <a:off x="2915479" y="4705401"/>
            <a:ext cx="3642214" cy="369332"/>
          </a:xfrm>
          <a:prstGeom prst="rect">
            <a:avLst/>
          </a:prstGeom>
          <a:noFill/>
        </p:spPr>
        <p:txBody>
          <a:bodyPr wrap="square" rtlCol="0">
            <a:spAutoFit/>
          </a:bodyPr>
          <a:lstStyle/>
          <a:p>
            <a:r>
              <a:rPr lang="uk-UA" dirty="0" smtClean="0">
                <a:solidFill>
                  <a:schemeClr val="bg1"/>
                </a:solidFill>
              </a:rPr>
              <a:t>- - - - - - - - - - - - - - - - - - - - - - - - - </a:t>
            </a:r>
            <a:endParaRPr lang="uk-UA" dirty="0">
              <a:solidFill>
                <a:schemeClr val="bg1"/>
              </a:solidFill>
            </a:endParaRPr>
          </a:p>
        </p:txBody>
      </p:sp>
      <p:sp>
        <p:nvSpPr>
          <p:cNvPr id="27" name="TextBox 26"/>
          <p:cNvSpPr txBox="1"/>
          <p:nvPr/>
        </p:nvSpPr>
        <p:spPr>
          <a:xfrm rot="5400000">
            <a:off x="3723564" y="5031118"/>
            <a:ext cx="2295115" cy="369332"/>
          </a:xfrm>
          <a:prstGeom prst="rect">
            <a:avLst/>
          </a:prstGeom>
          <a:noFill/>
        </p:spPr>
        <p:txBody>
          <a:bodyPr wrap="none" rtlCol="0">
            <a:spAutoFit/>
          </a:bodyPr>
          <a:lstStyle/>
          <a:p>
            <a:r>
              <a:rPr lang="uk-UA" dirty="0" smtClean="0">
                <a:solidFill>
                  <a:schemeClr val="bg1"/>
                </a:solidFill>
              </a:rPr>
              <a:t>Лінія зміни дат (180</a:t>
            </a:r>
            <a:r>
              <a:rPr lang="en-US" dirty="0" smtClean="0">
                <a:solidFill>
                  <a:schemeClr val="bg1"/>
                </a:solidFill>
                <a:latin typeface="Franklin Gothic Book"/>
              </a:rPr>
              <a:t>º</a:t>
            </a:r>
            <a:r>
              <a:rPr lang="uk-UA" dirty="0" smtClean="0">
                <a:solidFill>
                  <a:schemeClr val="bg1"/>
                </a:solidFill>
              </a:rPr>
              <a:t>)</a:t>
            </a:r>
            <a:endParaRPr lang="uk-UA" dirty="0">
              <a:solidFill>
                <a:schemeClr val="bg1"/>
              </a:solidFill>
            </a:endParaRPr>
          </a:p>
        </p:txBody>
      </p:sp>
      <p:sp>
        <p:nvSpPr>
          <p:cNvPr id="28" name="Прямокутник 27"/>
          <p:cNvSpPr/>
          <p:nvPr/>
        </p:nvSpPr>
        <p:spPr>
          <a:xfrm>
            <a:off x="305323" y="12468"/>
            <a:ext cx="854368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Визначення місцевого часу</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946892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608228" y="44624"/>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959916"/>
            <a:ext cx="8966280" cy="5898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82509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383"/>
          <a:stretch/>
        </p:blipFill>
        <p:spPr bwMode="auto">
          <a:xfrm>
            <a:off x="-37896" y="-22407"/>
            <a:ext cx="9166239" cy="6880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691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908720"/>
            <a:ext cx="5058010" cy="5760640"/>
          </a:xfrm>
          <a:prstGeom prst="rect">
            <a:avLst/>
          </a:prstGeom>
        </p:spPr>
      </p:pic>
      <p:sp>
        <p:nvSpPr>
          <p:cNvPr id="3" name="Прямокутник 2"/>
          <p:cNvSpPr/>
          <p:nvPr/>
        </p:nvSpPr>
        <p:spPr>
          <a:xfrm>
            <a:off x="0" y="938666"/>
            <a:ext cx="3816424" cy="480131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uk-UA" dirty="0">
                <a:latin typeface="Times New Roman" panose="02020603050405020304" pitchFamily="18" charset="0"/>
                <a:cs typeface="Times New Roman" panose="02020603050405020304" pitchFamily="18" charset="0"/>
              </a:rPr>
              <a:t>Верхня межа географічної оболонки розміщена на висоті близько </a:t>
            </a:r>
            <a:r>
              <a:rPr lang="uk-UA" dirty="0" smtClean="0">
                <a:latin typeface="Times New Roman" panose="02020603050405020304" pitchFamily="18" charset="0"/>
                <a:cs typeface="Times New Roman" panose="02020603050405020304" pitchFamily="18" charset="0"/>
              </a:rPr>
              <a:t>30-50 км </a:t>
            </a:r>
            <a:r>
              <a:rPr lang="uk-UA" dirty="0">
                <a:latin typeface="Times New Roman" panose="02020603050405020304" pitchFamily="18" charset="0"/>
                <a:cs typeface="Times New Roman" panose="02020603050405020304" pitchFamily="18" charset="0"/>
              </a:rPr>
              <a:t>від поверхні Землі, до цієї висоти шари атмосфери тісно взаємодіють з іншими оболонками. Сюди з повітряними потоками потрапляють живі організми - бактерії, спори й пилок. Нижня межа географічної оболонки розташована в літосфері і сягає здебільшого глибини в кілька сотень метрів, а подекуди </a:t>
            </a:r>
            <a:r>
              <a:rPr lang="uk-UA" dirty="0" smtClean="0">
                <a:latin typeface="Times New Roman" panose="02020603050405020304" pitchFamily="18" charset="0"/>
                <a:cs typeface="Times New Roman" panose="02020603050405020304" pitchFamily="18" charset="0"/>
              </a:rPr>
              <a:t>– 4-5 км, а іноді її проводять на глибині до 10 км під дном океанів.  </a:t>
            </a:r>
            <a:r>
              <a:rPr lang="uk-UA" dirty="0">
                <a:latin typeface="Times New Roman" panose="02020603050405020304" pitchFamily="18" charset="0"/>
                <a:cs typeface="Times New Roman" panose="02020603050405020304" pitchFamily="18" charset="0"/>
              </a:rPr>
              <a:t>Саме тут утворюються мінерали і гірські породи, накопичуються підземні води і живуть найпростіші організми.</a:t>
            </a:r>
          </a:p>
        </p:txBody>
      </p:sp>
      <p:sp>
        <p:nvSpPr>
          <p:cNvPr id="4" name="Прямокутник 3"/>
          <p:cNvSpPr/>
          <p:nvPr/>
        </p:nvSpPr>
        <p:spPr>
          <a:xfrm>
            <a:off x="611560" y="22254"/>
            <a:ext cx="7590027"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МЕЖІ ГЕОГРАФІЧНОЇ ОБОЛОНКИ</a:t>
            </a:r>
            <a:endParaRPr lang="uk-UA"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131228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383"/>
          <a:stretch/>
        </p:blipFill>
        <p:spPr bwMode="auto">
          <a:xfrm>
            <a:off x="0" y="2062102"/>
            <a:ext cx="6338087" cy="4795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кутник 1"/>
          <p:cNvSpPr/>
          <p:nvPr/>
        </p:nvSpPr>
        <p:spPr>
          <a:xfrm>
            <a:off x="1619672" y="-1"/>
            <a:ext cx="5227329" cy="2062103"/>
          </a:xfrm>
          <a:prstGeom prst="rect">
            <a:avLst/>
          </a:prstGeom>
        </p:spPr>
        <p:txBody>
          <a:bodyPr wrap="none">
            <a:spAutoFit/>
          </a:bodyPr>
          <a:lstStyle/>
          <a:p>
            <a:pPr algn="ct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140</a:t>
            </a:r>
            <a:r>
              <a:rPr lang="en-US"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º</a:t>
            </a:r>
            <a:r>
              <a:rPr lang="uk-UA" sz="32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- 30</a:t>
            </a:r>
            <a:r>
              <a:rPr lang="en-US"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º</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 110</a:t>
            </a:r>
            <a:r>
              <a:rPr lang="en-US"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º</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a:t>
            </a:r>
          </a:p>
          <a:p>
            <a:pPr algn="ct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105</a:t>
            </a:r>
            <a:r>
              <a:rPr lang="en-US"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º</a:t>
            </a:r>
            <a:r>
              <a:rPr lang="uk-UA" sz="32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15</a:t>
            </a:r>
            <a:r>
              <a:rPr lang="en-US"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º</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 = 7 год;</a:t>
            </a:r>
          </a:p>
          <a:p>
            <a:pPr algn="ct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5</a:t>
            </a:r>
            <a:r>
              <a:rPr lang="en-US"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º</a:t>
            </a: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*4 хв = 20 хв;</a:t>
            </a:r>
          </a:p>
          <a:p>
            <a:pPr algn="ctr"/>
            <a:r>
              <a:rPr lang="uk-UA" sz="32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rPr>
              <a:t>7 год 20 хв або це = 440 хв </a:t>
            </a:r>
            <a:endParaRPr lang="uk-UA" sz="32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anklin Gothic Book"/>
            </a:endParaRPr>
          </a:p>
        </p:txBody>
      </p:sp>
    </p:spTree>
    <p:extLst>
      <p:ext uri="{BB962C8B-B14F-4D97-AF65-F5344CB8AC3E}">
        <p14:creationId xmlns:p14="http://schemas.microsoft.com/office/powerpoint/2010/main" val="4843285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545958" y="1232745"/>
            <a:ext cx="3312368" cy="3168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ава кругла дужка 2"/>
          <p:cNvSpPr/>
          <p:nvPr/>
        </p:nvSpPr>
        <p:spPr>
          <a:xfrm>
            <a:off x="2241967" y="1232745"/>
            <a:ext cx="751804"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4" name="Права кругла дужка 3"/>
          <p:cNvSpPr/>
          <p:nvPr/>
        </p:nvSpPr>
        <p:spPr>
          <a:xfrm>
            <a:off x="2202142" y="1232745"/>
            <a:ext cx="1327868"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5" name="Права кругла дужка 4"/>
          <p:cNvSpPr/>
          <p:nvPr/>
        </p:nvSpPr>
        <p:spPr>
          <a:xfrm rot="10800000">
            <a:off x="1450338" y="1232745"/>
            <a:ext cx="751804"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6" name="Права кругла дужка 5"/>
          <p:cNvSpPr/>
          <p:nvPr/>
        </p:nvSpPr>
        <p:spPr>
          <a:xfrm rot="10800000">
            <a:off x="861037" y="1231482"/>
            <a:ext cx="1327868"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cxnSp>
        <p:nvCxnSpPr>
          <p:cNvPr id="8" name="Пряма сполучна лінія 7"/>
          <p:cNvCxnSpPr>
            <a:stCxn id="2" idx="2"/>
            <a:endCxn id="2" idx="6"/>
          </p:cNvCxnSpPr>
          <p:nvPr/>
        </p:nvCxnSpPr>
        <p:spPr>
          <a:xfrm>
            <a:off x="545958" y="2816921"/>
            <a:ext cx="33123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 сполучна лінія 9"/>
          <p:cNvCxnSpPr>
            <a:stCxn id="2" idx="1"/>
            <a:endCxn id="2" idx="7"/>
          </p:cNvCxnSpPr>
          <p:nvPr/>
        </p:nvCxnSpPr>
        <p:spPr>
          <a:xfrm>
            <a:off x="1031043" y="1696739"/>
            <a:ext cx="23421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Пряма сполучна лінія 11"/>
          <p:cNvCxnSpPr>
            <a:stCxn id="2" idx="3"/>
            <a:endCxn id="2" idx="5"/>
          </p:cNvCxnSpPr>
          <p:nvPr/>
        </p:nvCxnSpPr>
        <p:spPr>
          <a:xfrm>
            <a:off x="1031043" y="3937103"/>
            <a:ext cx="23421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Пряма сполучна лінія 13"/>
          <p:cNvCxnSpPr>
            <a:stCxn id="2" idx="0"/>
            <a:endCxn id="4" idx="1"/>
          </p:cNvCxnSpPr>
          <p:nvPr/>
        </p:nvCxnSpPr>
        <p:spPr>
          <a:xfrm>
            <a:off x="2202142" y="1232745"/>
            <a:ext cx="0" cy="31683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Пряма сполучна лінія 15"/>
          <p:cNvCxnSpPr/>
          <p:nvPr/>
        </p:nvCxnSpPr>
        <p:spPr>
          <a:xfrm>
            <a:off x="689974" y="2240857"/>
            <a:ext cx="3096344" cy="36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Пряма сполучна лінія 17"/>
          <p:cNvCxnSpPr/>
          <p:nvPr/>
        </p:nvCxnSpPr>
        <p:spPr>
          <a:xfrm>
            <a:off x="655529" y="3320977"/>
            <a:ext cx="3096344" cy="36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Прямокутник 18"/>
          <p:cNvSpPr/>
          <p:nvPr/>
        </p:nvSpPr>
        <p:spPr>
          <a:xfrm>
            <a:off x="978827" y="2493755"/>
            <a:ext cx="2518639" cy="646331"/>
          </a:xfrm>
          <a:prstGeom prst="rect">
            <a:avLst/>
          </a:prstGeom>
          <a:noFill/>
        </p:spPr>
        <p:txBody>
          <a:bodyPr wrap="none" lIns="91440" tIns="45720" rIns="91440" bIns="45720">
            <a:spAutoFit/>
          </a:bodyPr>
          <a:lstStyle/>
          <a:p>
            <a:pPr algn="ct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a:t>
            </a: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a:t>
            </a:r>
            <a:endParaRPr lang="uk-U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Прямокутник 19"/>
          <p:cNvSpPr/>
          <p:nvPr/>
        </p:nvSpPr>
        <p:spPr>
          <a:xfrm>
            <a:off x="994876" y="1729531"/>
            <a:ext cx="2417649" cy="646331"/>
          </a:xfrm>
          <a:prstGeom prst="rect">
            <a:avLst/>
          </a:prstGeom>
          <a:noFill/>
        </p:spPr>
        <p:txBody>
          <a:bodyPr wrap="none" lIns="91440" tIns="45720" rIns="91440" bIns="45720">
            <a:spAutoFit/>
          </a:bodyPr>
          <a:lstStyle/>
          <a:p>
            <a:pPr algn="ct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endParaRPr lang="uk-U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 name="Прямокутник 20"/>
          <p:cNvSpPr/>
          <p:nvPr/>
        </p:nvSpPr>
        <p:spPr>
          <a:xfrm>
            <a:off x="996598" y="3158369"/>
            <a:ext cx="2417649" cy="646331"/>
          </a:xfrm>
          <a:prstGeom prst="rect">
            <a:avLst/>
          </a:prstGeom>
          <a:noFill/>
        </p:spPr>
        <p:txBody>
          <a:bodyPr wrap="none" lIns="91440" tIns="45720" rIns="91440" bIns="45720">
            <a:spAutoFit/>
          </a:bodyPr>
          <a:lstStyle/>
          <a:p>
            <a:pPr algn="ct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endParaRPr lang="uk-U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Прямокутник 21"/>
          <p:cNvSpPr/>
          <p:nvPr/>
        </p:nvSpPr>
        <p:spPr>
          <a:xfrm>
            <a:off x="1416293" y="1231482"/>
            <a:ext cx="2018501" cy="646331"/>
          </a:xfrm>
          <a:prstGeom prst="rect">
            <a:avLst/>
          </a:prstGeom>
          <a:noFill/>
        </p:spPr>
        <p:txBody>
          <a:bodyPr wrap="none" lIns="91440" tIns="45720" rIns="91440" bIns="45720">
            <a:spAutoFit/>
          </a:bodyPr>
          <a:lstStyle/>
          <a:p>
            <a:pPr algn="ct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a:t>
            </a: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uk-U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Прямокутник 22"/>
          <p:cNvSpPr/>
          <p:nvPr/>
        </p:nvSpPr>
        <p:spPr>
          <a:xfrm>
            <a:off x="1478965" y="3796429"/>
            <a:ext cx="2018501" cy="646331"/>
          </a:xfrm>
          <a:prstGeom prst="rect">
            <a:avLst/>
          </a:prstGeom>
          <a:noFill/>
        </p:spPr>
        <p:txBody>
          <a:bodyPr wrap="none" lIns="91440" tIns="45720" rIns="91440" bIns="45720">
            <a:spAutoFit/>
          </a:bodyPr>
          <a:lstStyle/>
          <a:p>
            <a:pPr algn="ct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a:t>
            </a: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uk-U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 name="Прямокутник 23"/>
          <p:cNvSpPr/>
          <p:nvPr/>
        </p:nvSpPr>
        <p:spPr>
          <a:xfrm>
            <a:off x="2084712" y="4432693"/>
            <a:ext cx="386644" cy="523220"/>
          </a:xfrm>
          <a:prstGeom prst="rect">
            <a:avLst/>
          </a:prstGeom>
        </p:spPr>
        <p:txBody>
          <a:bodyPr wrap="none">
            <a:spAutoFit/>
          </a:bodyPr>
          <a:lstStyle/>
          <a:p>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endParaRPr lang="uk-UA" sz="2800" dirty="0"/>
          </a:p>
        </p:txBody>
      </p:sp>
      <p:sp>
        <p:nvSpPr>
          <p:cNvPr id="25" name="Прямокутник 24"/>
          <p:cNvSpPr/>
          <p:nvPr/>
        </p:nvSpPr>
        <p:spPr>
          <a:xfrm>
            <a:off x="1995583" y="709525"/>
            <a:ext cx="386644" cy="523220"/>
          </a:xfrm>
          <a:prstGeom prst="rect">
            <a:avLst/>
          </a:prstGeom>
        </p:spPr>
        <p:txBody>
          <a:bodyPr wrap="none">
            <a:spAutoFit/>
          </a:bodyPr>
          <a:lstStyle/>
          <a:p>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endParaRPr lang="uk-UA" sz="2800" dirty="0"/>
          </a:p>
        </p:txBody>
      </p:sp>
      <p:sp>
        <p:nvSpPr>
          <p:cNvPr id="26" name="Стрілка вгору 25"/>
          <p:cNvSpPr/>
          <p:nvPr/>
        </p:nvSpPr>
        <p:spPr>
          <a:xfrm>
            <a:off x="2097410" y="2960938"/>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Стрілка вгору 26"/>
          <p:cNvSpPr/>
          <p:nvPr/>
        </p:nvSpPr>
        <p:spPr>
          <a:xfrm>
            <a:off x="1122022" y="2960066"/>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Стрілка вгору 27"/>
          <p:cNvSpPr/>
          <p:nvPr/>
        </p:nvSpPr>
        <p:spPr>
          <a:xfrm>
            <a:off x="3066238" y="2971688"/>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9" name="Стрілка вгору 28"/>
          <p:cNvSpPr/>
          <p:nvPr/>
        </p:nvSpPr>
        <p:spPr>
          <a:xfrm>
            <a:off x="2133955" y="4219815"/>
            <a:ext cx="216024" cy="360040"/>
          </a:xfrm>
          <a:prstGeom prst="upArrow">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0" name="Стрілка вгору 29"/>
          <p:cNvSpPr/>
          <p:nvPr/>
        </p:nvSpPr>
        <p:spPr>
          <a:xfrm rot="10800000">
            <a:off x="1122022" y="3655426"/>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1" name="Стрілка вгору 30"/>
          <p:cNvSpPr/>
          <p:nvPr/>
        </p:nvSpPr>
        <p:spPr>
          <a:xfrm rot="10800000">
            <a:off x="2084712" y="3655427"/>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2" name="Стрілка вгору 31"/>
          <p:cNvSpPr/>
          <p:nvPr/>
        </p:nvSpPr>
        <p:spPr>
          <a:xfrm rot="10800000">
            <a:off x="3064596" y="3655428"/>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3" name="Стрілка вгору 32"/>
          <p:cNvSpPr/>
          <p:nvPr/>
        </p:nvSpPr>
        <p:spPr>
          <a:xfrm rot="10800000">
            <a:off x="1122021" y="2313735"/>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4" name="Стрілка вгору 33"/>
          <p:cNvSpPr/>
          <p:nvPr/>
        </p:nvSpPr>
        <p:spPr>
          <a:xfrm rot="10800000">
            <a:off x="2084712" y="2258859"/>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5" name="Стрілка вгору 34"/>
          <p:cNvSpPr/>
          <p:nvPr/>
        </p:nvSpPr>
        <p:spPr>
          <a:xfrm rot="10800000">
            <a:off x="3066238" y="2289578"/>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6" name="Стрілка вгору 35"/>
          <p:cNvSpPr/>
          <p:nvPr/>
        </p:nvSpPr>
        <p:spPr>
          <a:xfrm>
            <a:off x="1122022" y="1516452"/>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7" name="Стрілка вгору 36"/>
          <p:cNvSpPr/>
          <p:nvPr/>
        </p:nvSpPr>
        <p:spPr>
          <a:xfrm>
            <a:off x="2080893" y="1509793"/>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8" name="Стрілка вгору 37"/>
          <p:cNvSpPr/>
          <p:nvPr/>
        </p:nvSpPr>
        <p:spPr>
          <a:xfrm>
            <a:off x="3064596" y="1517773"/>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9" name="Стрілка вгору 38"/>
          <p:cNvSpPr/>
          <p:nvPr/>
        </p:nvSpPr>
        <p:spPr>
          <a:xfrm rot="10800000">
            <a:off x="2084712" y="1149753"/>
            <a:ext cx="216024" cy="360040"/>
          </a:xfrm>
          <a:prstGeom prst="upArrow">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0" name="Овал 39"/>
          <p:cNvSpPr/>
          <p:nvPr/>
        </p:nvSpPr>
        <p:spPr>
          <a:xfrm>
            <a:off x="5345117" y="1242812"/>
            <a:ext cx="3312368" cy="3168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1" name="Права кругла дужка 40"/>
          <p:cNvSpPr/>
          <p:nvPr/>
        </p:nvSpPr>
        <p:spPr>
          <a:xfrm>
            <a:off x="7041126" y="1242812"/>
            <a:ext cx="751804"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42" name="Права кругла дужка 41"/>
          <p:cNvSpPr/>
          <p:nvPr/>
        </p:nvSpPr>
        <p:spPr>
          <a:xfrm>
            <a:off x="7001301" y="1242812"/>
            <a:ext cx="1327868"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43" name="Права кругла дужка 42"/>
          <p:cNvSpPr/>
          <p:nvPr/>
        </p:nvSpPr>
        <p:spPr>
          <a:xfrm rot="10800000">
            <a:off x="6249497" y="1242812"/>
            <a:ext cx="751804"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44" name="Права кругла дужка 43"/>
          <p:cNvSpPr/>
          <p:nvPr/>
        </p:nvSpPr>
        <p:spPr>
          <a:xfrm rot="10800000">
            <a:off x="5660196" y="1241549"/>
            <a:ext cx="1327868" cy="3168352"/>
          </a:xfrm>
          <a:prstGeom prst="rightBracket">
            <a:avLst>
              <a:gd name="adj" fmla="val 35636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cxnSp>
        <p:nvCxnSpPr>
          <p:cNvPr id="45" name="Пряма сполучна лінія 44"/>
          <p:cNvCxnSpPr>
            <a:stCxn id="40" idx="2"/>
            <a:endCxn id="40" idx="6"/>
          </p:cNvCxnSpPr>
          <p:nvPr/>
        </p:nvCxnSpPr>
        <p:spPr>
          <a:xfrm>
            <a:off x="5345117" y="2826988"/>
            <a:ext cx="33123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Пряма сполучна лінія 45"/>
          <p:cNvCxnSpPr>
            <a:stCxn id="40" idx="1"/>
            <a:endCxn id="40" idx="7"/>
          </p:cNvCxnSpPr>
          <p:nvPr/>
        </p:nvCxnSpPr>
        <p:spPr>
          <a:xfrm>
            <a:off x="5830202" y="1706806"/>
            <a:ext cx="23421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Пряма сполучна лінія 46"/>
          <p:cNvCxnSpPr>
            <a:stCxn id="40" idx="3"/>
            <a:endCxn id="40" idx="5"/>
          </p:cNvCxnSpPr>
          <p:nvPr/>
        </p:nvCxnSpPr>
        <p:spPr>
          <a:xfrm>
            <a:off x="5830202" y="3947170"/>
            <a:ext cx="23421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Пряма сполучна лінія 47"/>
          <p:cNvCxnSpPr>
            <a:stCxn id="40" idx="0"/>
            <a:endCxn id="42" idx="1"/>
          </p:cNvCxnSpPr>
          <p:nvPr/>
        </p:nvCxnSpPr>
        <p:spPr>
          <a:xfrm>
            <a:off x="7001301" y="1242812"/>
            <a:ext cx="0" cy="31683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Пряма сполучна лінія 48"/>
          <p:cNvCxnSpPr/>
          <p:nvPr/>
        </p:nvCxnSpPr>
        <p:spPr>
          <a:xfrm>
            <a:off x="5489133" y="2250924"/>
            <a:ext cx="3096344" cy="36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Пряма сполучна лінія 49"/>
          <p:cNvCxnSpPr/>
          <p:nvPr/>
        </p:nvCxnSpPr>
        <p:spPr>
          <a:xfrm>
            <a:off x="5454688" y="3331044"/>
            <a:ext cx="3096344" cy="36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Прямокутник 50"/>
          <p:cNvSpPr/>
          <p:nvPr/>
        </p:nvSpPr>
        <p:spPr>
          <a:xfrm>
            <a:off x="5777986" y="2503822"/>
            <a:ext cx="2518639" cy="646331"/>
          </a:xfrm>
          <a:prstGeom prst="rect">
            <a:avLst/>
          </a:prstGeom>
          <a:noFill/>
        </p:spPr>
        <p:txBody>
          <a:bodyPr wrap="none" lIns="91440" tIns="45720" rIns="91440" bIns="45720">
            <a:spAutoFit/>
          </a:bodyPr>
          <a:lstStyle/>
          <a:p>
            <a:pPr algn="ct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a:t>
            </a: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a:t>
            </a:r>
            <a:endParaRPr lang="uk-U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2" name="Прямокутник 51"/>
          <p:cNvSpPr/>
          <p:nvPr/>
        </p:nvSpPr>
        <p:spPr>
          <a:xfrm>
            <a:off x="5794035" y="1739598"/>
            <a:ext cx="2417649" cy="646331"/>
          </a:xfrm>
          <a:prstGeom prst="rect">
            <a:avLst/>
          </a:prstGeom>
          <a:noFill/>
        </p:spPr>
        <p:txBody>
          <a:bodyPr wrap="none" lIns="91440" tIns="45720" rIns="91440" bIns="45720">
            <a:spAutoFit/>
          </a:bodyPr>
          <a:lstStyle/>
          <a:p>
            <a:pPr algn="ct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endParaRPr lang="uk-U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3" name="Прямокутник 52"/>
          <p:cNvSpPr/>
          <p:nvPr/>
        </p:nvSpPr>
        <p:spPr>
          <a:xfrm>
            <a:off x="5795757" y="3168436"/>
            <a:ext cx="2417649" cy="646331"/>
          </a:xfrm>
          <a:prstGeom prst="rect">
            <a:avLst/>
          </a:prstGeom>
          <a:noFill/>
        </p:spPr>
        <p:txBody>
          <a:bodyPr wrap="none" lIns="91440" tIns="45720" rIns="91440" bIns="45720">
            <a:spAutoFit/>
          </a:bodyPr>
          <a:lstStyle/>
          <a:p>
            <a:pPr algn="ct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endParaRPr lang="uk-U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4" name="Прямокутник 53"/>
          <p:cNvSpPr/>
          <p:nvPr/>
        </p:nvSpPr>
        <p:spPr>
          <a:xfrm>
            <a:off x="6215452" y="1241549"/>
            <a:ext cx="2018501" cy="646331"/>
          </a:xfrm>
          <a:prstGeom prst="rect">
            <a:avLst/>
          </a:prstGeom>
          <a:noFill/>
        </p:spPr>
        <p:txBody>
          <a:bodyPr wrap="none" lIns="91440" tIns="45720" rIns="91440" bIns="45720">
            <a:spAutoFit/>
          </a:bodyPr>
          <a:lstStyle/>
          <a:p>
            <a:pPr algn="ct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a:t>
            </a: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uk-U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Прямокутник 54"/>
          <p:cNvSpPr/>
          <p:nvPr/>
        </p:nvSpPr>
        <p:spPr>
          <a:xfrm>
            <a:off x="6278124" y="3806496"/>
            <a:ext cx="2018501" cy="646331"/>
          </a:xfrm>
          <a:prstGeom prst="rect">
            <a:avLst/>
          </a:prstGeom>
          <a:noFill/>
        </p:spPr>
        <p:txBody>
          <a:bodyPr wrap="none" lIns="91440" tIns="45720" rIns="91440" bIns="45720">
            <a:spAutoFit/>
          </a:bodyPr>
          <a:lstStyle/>
          <a:p>
            <a:pPr algn="ct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       </a:t>
            </a:r>
            <a:r>
              <a:rPr lang="uk-UA"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a:t>
            </a:r>
            <a:r>
              <a:rPr lang="uk-UA"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uk-U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6" name="Прямокутник 55"/>
          <p:cNvSpPr/>
          <p:nvPr/>
        </p:nvSpPr>
        <p:spPr>
          <a:xfrm>
            <a:off x="6883871" y="4442760"/>
            <a:ext cx="386644" cy="523220"/>
          </a:xfrm>
          <a:prstGeom prst="rect">
            <a:avLst/>
          </a:prstGeom>
        </p:spPr>
        <p:txBody>
          <a:bodyPr wrap="none">
            <a:spAutoFit/>
          </a:bodyPr>
          <a:lstStyle/>
          <a:p>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endParaRPr lang="uk-UA" sz="2800" dirty="0"/>
          </a:p>
        </p:txBody>
      </p:sp>
      <p:sp>
        <p:nvSpPr>
          <p:cNvPr id="57" name="Прямокутник 56"/>
          <p:cNvSpPr/>
          <p:nvPr/>
        </p:nvSpPr>
        <p:spPr>
          <a:xfrm>
            <a:off x="6794742" y="719592"/>
            <a:ext cx="386644" cy="523220"/>
          </a:xfrm>
          <a:prstGeom prst="rect">
            <a:avLst/>
          </a:prstGeom>
        </p:spPr>
        <p:txBody>
          <a:bodyPr wrap="none">
            <a:spAutoFit/>
          </a:bodyPr>
          <a:lstStyle/>
          <a:p>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a:t>
            </a:r>
            <a:endParaRPr lang="uk-UA" sz="2800" dirty="0"/>
          </a:p>
        </p:txBody>
      </p:sp>
      <p:sp>
        <p:nvSpPr>
          <p:cNvPr id="58" name="Стрілка вгору 57"/>
          <p:cNvSpPr/>
          <p:nvPr/>
        </p:nvSpPr>
        <p:spPr>
          <a:xfrm rot="18686203">
            <a:off x="6896569" y="2971005"/>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9" name="Стрілка вгору 58"/>
          <p:cNvSpPr/>
          <p:nvPr/>
        </p:nvSpPr>
        <p:spPr>
          <a:xfrm rot="18476333">
            <a:off x="5921181" y="2970133"/>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0" name="Стрілка вгору 59"/>
          <p:cNvSpPr/>
          <p:nvPr/>
        </p:nvSpPr>
        <p:spPr>
          <a:xfrm rot="19055978">
            <a:off x="7865397" y="2981755"/>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1" name="Стрілка вгору 60"/>
          <p:cNvSpPr/>
          <p:nvPr/>
        </p:nvSpPr>
        <p:spPr>
          <a:xfrm rot="18845423">
            <a:off x="6891182" y="4172301"/>
            <a:ext cx="216024" cy="360040"/>
          </a:xfrm>
          <a:prstGeom prst="upArrow">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2" name="Стрілка вгору 61"/>
          <p:cNvSpPr/>
          <p:nvPr/>
        </p:nvSpPr>
        <p:spPr>
          <a:xfrm rot="7884675">
            <a:off x="6104708" y="3693280"/>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3" name="Стрілка вгору 62"/>
          <p:cNvSpPr/>
          <p:nvPr/>
        </p:nvSpPr>
        <p:spPr>
          <a:xfrm rot="7802134">
            <a:off x="6996032" y="3706374"/>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4" name="Стрілка вгору 63"/>
          <p:cNvSpPr/>
          <p:nvPr/>
        </p:nvSpPr>
        <p:spPr>
          <a:xfrm rot="7520963">
            <a:off x="7840117" y="3693279"/>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5" name="Стрілка вгору 64"/>
          <p:cNvSpPr/>
          <p:nvPr/>
        </p:nvSpPr>
        <p:spPr>
          <a:xfrm rot="13974901">
            <a:off x="5921180" y="2323802"/>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6" name="Стрілка вгору 65"/>
          <p:cNvSpPr/>
          <p:nvPr/>
        </p:nvSpPr>
        <p:spPr>
          <a:xfrm rot="13831786">
            <a:off x="6883871" y="2268926"/>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7" name="Стрілка вгору 66"/>
          <p:cNvSpPr/>
          <p:nvPr/>
        </p:nvSpPr>
        <p:spPr>
          <a:xfrm rot="13646310">
            <a:off x="7865397" y="2299645"/>
            <a:ext cx="216024" cy="360040"/>
          </a:xfrm>
          <a:prstGeom prst="up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8" name="Стрілка вгору 67"/>
          <p:cNvSpPr/>
          <p:nvPr/>
        </p:nvSpPr>
        <p:spPr>
          <a:xfrm rot="3251739">
            <a:off x="6107440" y="1658217"/>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9" name="Стрілка вгору 68"/>
          <p:cNvSpPr/>
          <p:nvPr/>
        </p:nvSpPr>
        <p:spPr>
          <a:xfrm rot="3319801">
            <a:off x="7073373" y="1575932"/>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0" name="Стрілка вгору 69"/>
          <p:cNvSpPr/>
          <p:nvPr/>
        </p:nvSpPr>
        <p:spPr>
          <a:xfrm rot="3290003">
            <a:off x="7855015" y="1576675"/>
            <a:ext cx="216024" cy="3600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1" name="Стрілка вгору 70"/>
          <p:cNvSpPr/>
          <p:nvPr/>
        </p:nvSpPr>
        <p:spPr>
          <a:xfrm rot="13101577">
            <a:off x="6772766" y="1262509"/>
            <a:ext cx="216024" cy="360040"/>
          </a:xfrm>
          <a:prstGeom prst="upArrow">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2" name="Прямокутник 71"/>
          <p:cNvSpPr/>
          <p:nvPr/>
        </p:nvSpPr>
        <p:spPr>
          <a:xfrm>
            <a:off x="1826239" y="-8580"/>
            <a:ext cx="5504647" cy="954107"/>
          </a:xfrm>
          <a:prstGeom prst="rect">
            <a:avLst/>
          </a:prstGeom>
          <a:noFill/>
        </p:spPr>
        <p:txBody>
          <a:bodyPr wrap="none" lIns="91440" tIns="45720" rIns="91440" bIns="45720">
            <a:spAutoFit/>
          </a:bodyPr>
          <a:lstStyle/>
          <a:p>
            <a:pPr algn="ctr"/>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Моделі областей </a:t>
            </a: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постійного тиску</a:t>
            </a:r>
          </a:p>
          <a:p>
            <a:pPr algn="ctr"/>
            <a:r>
              <a:rPr lang="uk-UA"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т</a:t>
            </a:r>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а постійних вітрів на Землі</a:t>
            </a:r>
            <a:endParaRPr lang="uk-UA"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74" name="Пряма сполучна лінія 73"/>
          <p:cNvCxnSpPr/>
          <p:nvPr/>
        </p:nvCxnSpPr>
        <p:spPr>
          <a:xfrm>
            <a:off x="4578563" y="836712"/>
            <a:ext cx="0" cy="6021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Пряма сполучна лінія 75"/>
          <p:cNvCxnSpPr/>
          <p:nvPr/>
        </p:nvCxnSpPr>
        <p:spPr>
          <a:xfrm>
            <a:off x="0" y="83671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Прямокутник 77"/>
          <p:cNvSpPr/>
          <p:nvPr/>
        </p:nvSpPr>
        <p:spPr>
          <a:xfrm>
            <a:off x="793657" y="5477866"/>
            <a:ext cx="2727991" cy="95410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Варіант 1:</a:t>
            </a:r>
          </a:p>
          <a:p>
            <a:pPr algn="ctr"/>
            <a:r>
              <a:rPr lang="uk-UA"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Статична Земля</a:t>
            </a:r>
            <a:endParaRPr lang="uk-UA"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9" name="Прямокутник 78"/>
          <p:cNvSpPr/>
          <p:nvPr/>
        </p:nvSpPr>
        <p:spPr>
          <a:xfrm>
            <a:off x="5299494" y="5262423"/>
            <a:ext cx="3475631" cy="138499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Варіант 2:</a:t>
            </a:r>
          </a:p>
          <a:p>
            <a:pPr algn="ctr"/>
            <a:r>
              <a:rPr lang="uk-UA"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Земля здійснює рух </a:t>
            </a:r>
          </a:p>
          <a:p>
            <a:pPr algn="ctr"/>
            <a:r>
              <a:rPr lang="uk-UA"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a:t>
            </a:r>
            <a:r>
              <a:rPr lang="uk-U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авколо своєї осі</a:t>
            </a:r>
            <a:endParaRPr lang="uk-UA"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0" name="TextBox 79"/>
          <p:cNvSpPr txBox="1"/>
          <p:nvPr/>
        </p:nvSpPr>
        <p:spPr>
          <a:xfrm>
            <a:off x="2993771" y="981202"/>
            <a:ext cx="342540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uk-UA" dirty="0" smtClean="0"/>
              <a:t>Східно-полярні вітри</a:t>
            </a:r>
            <a:endParaRPr lang="uk-UA" dirty="0"/>
          </a:p>
        </p:txBody>
      </p:sp>
      <p:sp>
        <p:nvSpPr>
          <p:cNvPr id="81" name="TextBox 80"/>
          <p:cNvSpPr txBox="1"/>
          <p:nvPr/>
        </p:nvSpPr>
        <p:spPr>
          <a:xfrm>
            <a:off x="2898722" y="4324971"/>
            <a:ext cx="342540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uk-UA" dirty="0" smtClean="0"/>
              <a:t>Східно-полярні вітри</a:t>
            </a:r>
            <a:endParaRPr lang="uk-UA" dirty="0"/>
          </a:p>
        </p:txBody>
      </p:sp>
      <p:sp>
        <p:nvSpPr>
          <p:cNvPr id="82" name="TextBox 81"/>
          <p:cNvSpPr txBox="1"/>
          <p:nvPr/>
        </p:nvSpPr>
        <p:spPr>
          <a:xfrm>
            <a:off x="3773819" y="1544865"/>
            <a:ext cx="159636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dirty="0" smtClean="0"/>
              <a:t>Західні вітри</a:t>
            </a:r>
            <a:endParaRPr lang="uk-UA" dirty="0"/>
          </a:p>
        </p:txBody>
      </p:sp>
      <p:sp>
        <p:nvSpPr>
          <p:cNvPr id="83" name="TextBox 82"/>
          <p:cNvSpPr txBox="1"/>
          <p:nvPr/>
        </p:nvSpPr>
        <p:spPr>
          <a:xfrm>
            <a:off x="3811645" y="3643294"/>
            <a:ext cx="159636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dirty="0" smtClean="0"/>
              <a:t>Західні вітри</a:t>
            </a:r>
            <a:endParaRPr lang="uk-UA" dirty="0"/>
          </a:p>
        </p:txBody>
      </p:sp>
      <p:sp>
        <p:nvSpPr>
          <p:cNvPr id="84" name="TextBox 83"/>
          <p:cNvSpPr txBox="1"/>
          <p:nvPr/>
        </p:nvSpPr>
        <p:spPr>
          <a:xfrm>
            <a:off x="3807961" y="2295116"/>
            <a:ext cx="1596362"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uk-UA" sz="1200" b="1" i="1" dirty="0" smtClean="0"/>
              <a:t>Північно-східний пасат</a:t>
            </a:r>
            <a:endParaRPr lang="uk-UA" sz="1200" b="1" i="1" dirty="0"/>
          </a:p>
        </p:txBody>
      </p:sp>
      <p:sp>
        <p:nvSpPr>
          <p:cNvPr id="85" name="TextBox 84"/>
          <p:cNvSpPr txBox="1"/>
          <p:nvPr/>
        </p:nvSpPr>
        <p:spPr>
          <a:xfrm>
            <a:off x="3798116" y="2870063"/>
            <a:ext cx="1596362"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uk-UA" sz="1200" b="1" i="1" dirty="0" smtClean="0"/>
              <a:t>Південно-східний пасат</a:t>
            </a:r>
            <a:endParaRPr lang="uk-UA" sz="1200" b="1" i="1" dirty="0"/>
          </a:p>
        </p:txBody>
      </p:sp>
    </p:spTree>
    <p:extLst>
      <p:ext uri="{BB962C8B-B14F-4D97-AF65-F5344CB8AC3E}">
        <p14:creationId xmlns:p14="http://schemas.microsoft.com/office/powerpoint/2010/main" val="128208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Результат пошуку зображень за запитом &quot;океанічні течії&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546"/>
          <a:stretch/>
        </p:blipFill>
        <p:spPr bwMode="auto">
          <a:xfrm>
            <a:off x="107503" y="332656"/>
            <a:ext cx="5404793"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Пов’язане зображенн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005064"/>
            <a:ext cx="3162969" cy="28529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5436097" y="548680"/>
            <a:ext cx="3707904" cy="2554545"/>
          </a:xfrm>
          <a:prstGeom prst="rect">
            <a:avLst/>
          </a:prstGeom>
        </p:spPr>
        <p:txBody>
          <a:bodyPr wrap="square">
            <a:spAutoFit/>
          </a:bodyPr>
          <a:lstStyle/>
          <a:p>
            <a:r>
              <a:rPr lang="uk-UA" sz="1600" i="1" dirty="0" smtClean="0">
                <a:latin typeface="Times New Roman" panose="02020603050405020304" pitchFamily="18" charset="0"/>
                <a:cs typeface="Times New Roman" panose="02020603050405020304" pitchFamily="18" charset="0"/>
              </a:rPr>
              <a:t>Сила Коріоліса названа на честь її першовідкривача, французького вченого, математика та інженера </a:t>
            </a:r>
            <a:r>
              <a:rPr lang="uk-UA" sz="1600" i="1" dirty="0" err="1" smtClean="0">
                <a:latin typeface="Times New Roman" panose="02020603050405020304" pitchFamily="18" charset="0"/>
                <a:cs typeface="Times New Roman" panose="02020603050405020304" pitchFamily="18" charset="0"/>
              </a:rPr>
              <a:t>Гаспара</a:t>
            </a:r>
            <a:r>
              <a:rPr lang="uk-UA" sz="1600" i="1" dirty="0" smtClean="0">
                <a:latin typeface="Times New Roman" panose="02020603050405020304" pitchFamily="18" charset="0"/>
                <a:cs typeface="Times New Roman" panose="02020603050405020304" pitchFamily="18" charset="0"/>
              </a:rPr>
              <a:t> Коріоліса. Вона є інерційною силою, яка виникає в тілах, що обертаються. Так, її породжує обертання Землі навколо своєї осі. У Північній півкулі сила Коріоліса спрямована праворуч від руху земної поверхні, в Південній півкулі – ліворуч.</a:t>
            </a:r>
            <a:endParaRPr lang="uk-UA" sz="1600" i="1" dirty="0">
              <a:latin typeface="Times New Roman" panose="02020603050405020304" pitchFamily="18" charset="0"/>
              <a:cs typeface="Times New Roman" panose="02020603050405020304" pitchFamily="18" charset="0"/>
            </a:endParaRPr>
          </a:p>
        </p:txBody>
      </p:sp>
      <p:cxnSp>
        <p:nvCxnSpPr>
          <p:cNvPr id="4" name="Пряма зі стрілкою 3"/>
          <p:cNvCxnSpPr/>
          <p:nvPr/>
        </p:nvCxnSpPr>
        <p:spPr>
          <a:xfrm>
            <a:off x="2411760" y="980728"/>
            <a:ext cx="0" cy="316835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 name="Пряма зі стрілкою 6"/>
          <p:cNvCxnSpPr/>
          <p:nvPr/>
        </p:nvCxnSpPr>
        <p:spPr>
          <a:xfrm>
            <a:off x="1259632" y="1916832"/>
            <a:ext cx="1008112" cy="226351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28104" y="4184221"/>
            <a:ext cx="4427984" cy="10156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uk-UA" sz="1200" i="1" dirty="0" smtClean="0">
                <a:latin typeface="Times New Roman" panose="02020603050405020304" pitchFamily="18" charset="0"/>
                <a:cs typeface="Times New Roman" panose="02020603050405020304" pitchFamily="18" charset="0"/>
              </a:rPr>
              <a:t>Як бачимо тепла течія Гольфстрім відхиляється праворуч і таким чином сприяє обігріву Європи, а холодна Перуанська течія відхиляється ліворуч і кардинально змінює клімат Галапагоських островів, де в районі екватору можуть проживати навіть пінгвіни.</a:t>
            </a:r>
            <a:endParaRPr lang="uk-UA" sz="1200" i="1" dirty="0">
              <a:latin typeface="Times New Roman" panose="02020603050405020304" pitchFamily="18" charset="0"/>
              <a:cs typeface="Times New Roman" panose="02020603050405020304" pitchFamily="18" charset="0"/>
            </a:endParaRPr>
          </a:p>
        </p:txBody>
      </p:sp>
      <p:pic>
        <p:nvPicPr>
          <p:cNvPr id="13318" name="Picture 6" descr="Результат пошуку зображень за запитом &quot;галапагоський пінгвін та ігуана&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01209"/>
            <a:ext cx="2051720" cy="155679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Лондон - пальмы"/>
          <p:cNvPicPr>
            <a:picLocks noChangeAspect="1" noChangeArrowheads="1"/>
          </p:cNvPicPr>
          <p:nvPr/>
        </p:nvPicPr>
        <p:blipFill rotWithShape="1">
          <a:blip r:embed="rId5">
            <a:extLst>
              <a:ext uri="{28A0092B-C50C-407E-A947-70E740481C1C}">
                <a14:useLocalDpi xmlns:a14="http://schemas.microsoft.com/office/drawing/2010/main" val="0"/>
              </a:ext>
            </a:extLst>
          </a:blip>
          <a:srcRect b="4001"/>
          <a:stretch/>
        </p:blipFill>
        <p:spPr bwMode="auto">
          <a:xfrm>
            <a:off x="2146207" y="5301209"/>
            <a:ext cx="2088232" cy="15567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0" y="6549873"/>
            <a:ext cx="1944217" cy="2769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uk-UA" sz="1200" dirty="0" err="1" smtClean="0"/>
              <a:t>Галапагоські</a:t>
            </a:r>
            <a:r>
              <a:rPr lang="uk-UA" sz="1200" dirty="0" smtClean="0"/>
              <a:t> пінгвіни</a:t>
            </a:r>
            <a:endParaRPr lang="uk-UA" sz="1200" dirty="0"/>
          </a:p>
        </p:txBody>
      </p:sp>
      <p:sp>
        <p:nvSpPr>
          <p:cNvPr id="17" name="TextBox 16"/>
          <p:cNvSpPr txBox="1"/>
          <p:nvPr/>
        </p:nvSpPr>
        <p:spPr>
          <a:xfrm>
            <a:off x="2730408" y="5281245"/>
            <a:ext cx="1504031"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uk-UA" sz="1200" dirty="0" smtClean="0"/>
              <a:t>Пальми в Лондоні </a:t>
            </a:r>
            <a:endParaRPr lang="uk-UA" sz="1200" dirty="0"/>
          </a:p>
        </p:txBody>
      </p:sp>
      <p:cxnSp>
        <p:nvCxnSpPr>
          <p:cNvPr id="14" name="Пряма зі стрілкою 13"/>
          <p:cNvCxnSpPr/>
          <p:nvPr/>
        </p:nvCxnSpPr>
        <p:spPr>
          <a:xfrm flipH="1" flipV="1">
            <a:off x="5292080" y="4365104"/>
            <a:ext cx="2304256" cy="165618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0" name="Пряма зі стрілкою 19"/>
          <p:cNvCxnSpPr/>
          <p:nvPr/>
        </p:nvCxnSpPr>
        <p:spPr>
          <a:xfrm flipH="1" flipV="1">
            <a:off x="5860256" y="4101744"/>
            <a:ext cx="1152128" cy="79682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3" name="TextBox 22"/>
          <p:cNvSpPr txBox="1"/>
          <p:nvPr/>
        </p:nvSpPr>
        <p:spPr>
          <a:xfrm>
            <a:off x="3377569" y="3153860"/>
            <a:ext cx="5766431" cy="9387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uk-UA" sz="1100" i="1" dirty="0" smtClean="0">
                <a:latin typeface="Times New Roman" panose="02020603050405020304" pitchFamily="18" charset="0"/>
                <a:cs typeface="Times New Roman" panose="02020603050405020304" pitchFamily="18" charset="0"/>
              </a:rPr>
              <a:t>Сила Коріоліса впливає також на формування постійних планетарних вітрів, так Амазонія отримує подвійну кількість опадів від впливу обох пасатів Північної та Південної півкуль, що рухаються із Атлантики. Західні вітри, наприклад, сприяють кращому зволоженню території Європи, якщо відхиляючої сили не існувало, в Європі переважали сухі і жаркі повітряні маси із Сахари.</a:t>
            </a:r>
            <a:endParaRPr lang="uk-UA" sz="1100" i="1" dirty="0">
              <a:latin typeface="Times New Roman" panose="02020603050405020304" pitchFamily="18" charset="0"/>
              <a:cs typeface="Times New Roman" panose="02020603050405020304" pitchFamily="18" charset="0"/>
            </a:endParaRPr>
          </a:p>
        </p:txBody>
      </p:sp>
      <p:sp>
        <p:nvSpPr>
          <p:cNvPr id="18" name="Прямокутник 17"/>
          <p:cNvSpPr/>
          <p:nvPr/>
        </p:nvSpPr>
        <p:spPr>
          <a:xfrm>
            <a:off x="4949600" y="0"/>
            <a:ext cx="371127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 Сила Коріоліса</a:t>
            </a:r>
            <a:endParaRPr lang="uk-U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939874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056" b="25711"/>
          <a:stretch/>
        </p:blipFill>
        <p:spPr bwMode="auto">
          <a:xfrm>
            <a:off x="0" y="3336966"/>
            <a:ext cx="5762625" cy="3521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Результат пошуку зображень за запитом &quot;тур хейердал кон тики&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977"/>
          <a:stretch/>
        </p:blipFill>
        <p:spPr bwMode="auto">
          <a:xfrm>
            <a:off x="4644008" y="4077072"/>
            <a:ext cx="3910232" cy="19985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7070"/>
          <a:stretch/>
        </p:blipFill>
        <p:spPr bwMode="auto">
          <a:xfrm>
            <a:off x="107504" y="1844824"/>
            <a:ext cx="8928992" cy="137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кутник 4"/>
          <p:cNvSpPr/>
          <p:nvPr/>
        </p:nvSpPr>
        <p:spPr>
          <a:xfrm>
            <a:off x="608222" y="260648"/>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361852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Пов’язане зображення"/>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293096"/>
            <a:ext cx="3067100" cy="23003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Результат пошуку зображень за запитом &quot;cyclone gif&quo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340768"/>
            <a:ext cx="3067100" cy="242063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Результат пошуку зображень за запитом &quot;anticyclone gif&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4293096"/>
            <a:ext cx="2905521" cy="2300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Результат пошуку зображень за запитом &quot;anticyclone gif&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340768"/>
            <a:ext cx="2938033" cy="24206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Результат пошуку зображень за запитом &quot;рух землі анімація&quo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924944"/>
            <a:ext cx="2099524" cy="2099524"/>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cxnSp>
        <p:nvCxnSpPr>
          <p:cNvPr id="3" name="Пряма сполучна лінія 2"/>
          <p:cNvCxnSpPr/>
          <p:nvPr/>
        </p:nvCxnSpPr>
        <p:spPr>
          <a:xfrm flipV="1">
            <a:off x="0" y="3974706"/>
            <a:ext cx="9144000" cy="6270"/>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sp>
        <p:nvSpPr>
          <p:cNvPr id="9" name="Прямокутник 8"/>
          <p:cNvSpPr/>
          <p:nvPr/>
        </p:nvSpPr>
        <p:spPr>
          <a:xfrm>
            <a:off x="3866292" y="1596978"/>
            <a:ext cx="1508746" cy="954107"/>
          </a:xfrm>
          <a:prstGeom prst="rect">
            <a:avLst/>
          </a:prstGeom>
          <a:noFill/>
        </p:spPr>
        <p:txBody>
          <a:bodyPr wrap="none" lIns="91440" tIns="45720" rIns="91440" bIns="45720">
            <a:spAutoFit/>
          </a:bodyPr>
          <a:lstStyle/>
          <a:p>
            <a:pPr algn="ctr"/>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Північна</a:t>
            </a:r>
          </a:p>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півкуля</a:t>
            </a:r>
            <a:endParaRPr lang="uk-UA"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Прямокутник 12"/>
          <p:cNvSpPr/>
          <p:nvPr/>
        </p:nvSpPr>
        <p:spPr>
          <a:xfrm>
            <a:off x="3841057" y="5443258"/>
            <a:ext cx="1630511" cy="954107"/>
          </a:xfrm>
          <a:prstGeom prst="rect">
            <a:avLst/>
          </a:prstGeom>
          <a:noFill/>
        </p:spPr>
        <p:txBody>
          <a:bodyPr wrap="none" lIns="91440" tIns="45720" rIns="91440" bIns="45720">
            <a:spAutoFit/>
          </a:bodyPr>
          <a:lstStyle/>
          <a:p>
            <a:pPr algn="ctr"/>
            <a:r>
              <a:rPr lang="uk-UA"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Південна</a:t>
            </a:r>
          </a:p>
          <a:p>
            <a:pPr algn="ctr"/>
            <a:r>
              <a:rPr lang="uk-UA"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півкуля</a:t>
            </a:r>
            <a:endParaRPr lang="uk-UA"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Вигнута вправо стрілка 9"/>
          <p:cNvSpPr/>
          <p:nvPr/>
        </p:nvSpPr>
        <p:spPr>
          <a:xfrm rot="9274420">
            <a:off x="1101147" y="5096039"/>
            <a:ext cx="432048" cy="958339"/>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5" name="Вигнута вправо стрілка 14"/>
          <p:cNvSpPr/>
          <p:nvPr/>
        </p:nvSpPr>
        <p:spPr>
          <a:xfrm rot="19845200">
            <a:off x="1754234" y="4769605"/>
            <a:ext cx="432048" cy="958339"/>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6" name="Вигнута вправо стрілка 15"/>
          <p:cNvSpPr/>
          <p:nvPr/>
        </p:nvSpPr>
        <p:spPr>
          <a:xfrm rot="19911718" flipH="1">
            <a:off x="1155935" y="2327877"/>
            <a:ext cx="456478" cy="958339"/>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7" name="Вигнута вправо стрілка 16"/>
          <p:cNvSpPr/>
          <p:nvPr/>
        </p:nvSpPr>
        <p:spPr>
          <a:xfrm rot="8721663" flipH="1">
            <a:off x="1742020" y="1927177"/>
            <a:ext cx="456478" cy="958339"/>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8" name="Вигнута вправо стрілка 17"/>
          <p:cNvSpPr/>
          <p:nvPr/>
        </p:nvSpPr>
        <p:spPr>
          <a:xfrm rot="9274420">
            <a:off x="6359983" y="1800450"/>
            <a:ext cx="731788" cy="1449896"/>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9" name="Вигнута вправо стрілка 18"/>
          <p:cNvSpPr/>
          <p:nvPr/>
        </p:nvSpPr>
        <p:spPr>
          <a:xfrm rot="20773079">
            <a:off x="7974529" y="1551923"/>
            <a:ext cx="731788" cy="1449896"/>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20" name="Вигнута вправо стрілка 19"/>
          <p:cNvSpPr/>
          <p:nvPr/>
        </p:nvSpPr>
        <p:spPr>
          <a:xfrm rot="9274420" flipH="1">
            <a:off x="7737377" y="4212819"/>
            <a:ext cx="844432" cy="1673765"/>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21" name="Вигнута вправо стрілка 20"/>
          <p:cNvSpPr/>
          <p:nvPr/>
        </p:nvSpPr>
        <p:spPr>
          <a:xfrm rot="20163497" flipH="1">
            <a:off x="6368228" y="4738325"/>
            <a:ext cx="844432" cy="1673765"/>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4" name="Прямокутник 13"/>
          <p:cNvSpPr/>
          <p:nvPr/>
        </p:nvSpPr>
        <p:spPr>
          <a:xfrm>
            <a:off x="107504" y="140439"/>
            <a:ext cx="8688974"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2400" i="1" dirty="0" smtClean="0">
                <a:cs typeface="Times New Roman" panose="02020603050405020304" pitchFamily="18" charset="0"/>
              </a:rPr>
              <a:t>Сила </a:t>
            </a:r>
            <a:r>
              <a:rPr lang="ru-RU" sz="2400" i="1" dirty="0" err="1" smtClean="0">
                <a:cs typeface="Times New Roman" panose="02020603050405020304" pitchFamily="18" charset="0"/>
              </a:rPr>
              <a:t>Коріоліса</a:t>
            </a:r>
            <a:r>
              <a:rPr lang="ru-RU" sz="2400" i="1" dirty="0" smtClean="0">
                <a:cs typeface="Times New Roman" panose="02020603050405020304" pitchFamily="18" charset="0"/>
              </a:rPr>
              <a:t> </a:t>
            </a:r>
            <a:r>
              <a:rPr lang="ru-RU" sz="2400" i="1" dirty="0" err="1" smtClean="0">
                <a:cs typeface="Times New Roman" panose="02020603050405020304" pitchFamily="18" charset="0"/>
              </a:rPr>
              <a:t>також</a:t>
            </a:r>
            <a:r>
              <a:rPr lang="ru-RU" sz="2400" i="1" dirty="0" smtClean="0">
                <a:cs typeface="Times New Roman" panose="02020603050405020304" pitchFamily="18" charset="0"/>
              </a:rPr>
              <a:t> </a:t>
            </a:r>
            <a:r>
              <a:rPr lang="ru-RU" sz="2400" i="1" dirty="0" err="1" smtClean="0">
                <a:cs typeface="Times New Roman" panose="02020603050405020304" pitchFamily="18" charset="0"/>
              </a:rPr>
              <a:t>сприяє</a:t>
            </a:r>
            <a:r>
              <a:rPr lang="ru-RU" sz="2400" i="1" dirty="0" smtClean="0">
                <a:cs typeface="Times New Roman" panose="02020603050405020304" pitchFamily="18" charset="0"/>
              </a:rPr>
              <a:t> </a:t>
            </a:r>
            <a:r>
              <a:rPr lang="ru-RU" sz="2400" i="1" dirty="0" err="1" smtClean="0">
                <a:cs typeface="Times New Roman" panose="02020603050405020304" pitchFamily="18" charset="0"/>
              </a:rPr>
              <a:t>виникненню</a:t>
            </a:r>
            <a:r>
              <a:rPr lang="ru-RU" sz="2400" i="1" dirty="0" smtClean="0">
                <a:cs typeface="Times New Roman" panose="02020603050405020304" pitchFamily="18" charset="0"/>
              </a:rPr>
              <a:t> </a:t>
            </a:r>
            <a:r>
              <a:rPr lang="ru-RU" sz="2400" i="1" dirty="0" err="1" smtClean="0">
                <a:cs typeface="Times New Roman" panose="02020603050405020304" pitchFamily="18" charset="0"/>
              </a:rPr>
              <a:t>циклонів</a:t>
            </a:r>
            <a:r>
              <a:rPr lang="ru-RU" sz="2400" i="1" dirty="0" smtClean="0">
                <a:cs typeface="Times New Roman" panose="02020603050405020304" pitchFamily="18" charset="0"/>
              </a:rPr>
              <a:t> та </a:t>
            </a:r>
            <a:r>
              <a:rPr lang="ru-RU" sz="2400" i="1" dirty="0" err="1" smtClean="0">
                <a:cs typeface="Times New Roman" panose="02020603050405020304" pitchFamily="18" charset="0"/>
              </a:rPr>
              <a:t>антициклонів</a:t>
            </a:r>
            <a:r>
              <a:rPr lang="ru-RU" sz="2400" i="1" dirty="0" smtClean="0">
                <a:cs typeface="Times New Roman" panose="02020603050405020304" pitchFamily="18" charset="0"/>
              </a:rPr>
              <a:t>.</a:t>
            </a:r>
            <a:endParaRPr lang="uk-UA" sz="2400" i="1" dirty="0">
              <a:cs typeface="Times New Roman" panose="02020603050405020304" pitchFamily="18" charset="0"/>
            </a:endParaRPr>
          </a:p>
        </p:txBody>
      </p:sp>
      <p:sp>
        <p:nvSpPr>
          <p:cNvPr id="22" name="Прямокутник 21"/>
          <p:cNvSpPr/>
          <p:nvPr/>
        </p:nvSpPr>
        <p:spPr>
          <a:xfrm>
            <a:off x="1424246" y="2276871"/>
            <a:ext cx="503663" cy="707886"/>
          </a:xfrm>
          <a:prstGeom prst="rect">
            <a:avLst/>
          </a:prstGeom>
          <a:noFill/>
        </p:spPr>
        <p:txBody>
          <a:bodyPr wrap="none" lIns="91440" tIns="45720" rIns="91440" bIns="45720">
            <a:spAutoFit/>
          </a:bodyPr>
          <a:lstStyle/>
          <a:p>
            <a:pPr algn="ctr"/>
            <a:r>
              <a:rPr lang="uk-UA"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a:t>
            </a:r>
            <a:endParaRPr lang="uk-UA"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Прямокутник 25"/>
          <p:cNvSpPr/>
          <p:nvPr/>
        </p:nvSpPr>
        <p:spPr>
          <a:xfrm>
            <a:off x="1456306" y="5098265"/>
            <a:ext cx="471603" cy="646331"/>
          </a:xfrm>
          <a:prstGeom prst="rect">
            <a:avLst/>
          </a:prstGeom>
          <a:noFill/>
        </p:spPr>
        <p:txBody>
          <a:bodyPr wrap="none" lIns="91440" tIns="45720" rIns="91440" bIns="45720">
            <a:spAutoFit/>
          </a:bodyPr>
          <a:lstStyle/>
          <a:p>
            <a:pPr algn="ctr"/>
            <a:r>
              <a:rPr lang="uk-UA"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a:t>
            </a:r>
            <a:endParaRPr lang="uk-UA"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7" name="Прямокутник 26"/>
          <p:cNvSpPr/>
          <p:nvPr/>
        </p:nvSpPr>
        <p:spPr>
          <a:xfrm>
            <a:off x="7284151" y="2109439"/>
            <a:ext cx="463588" cy="707886"/>
          </a:xfrm>
          <a:prstGeom prst="rect">
            <a:avLst/>
          </a:prstGeom>
          <a:noFill/>
        </p:spPr>
        <p:txBody>
          <a:bodyPr wrap="none" lIns="91440" tIns="45720" rIns="91440" bIns="45720">
            <a:spAutoFit/>
          </a:bodyPr>
          <a:lstStyle/>
          <a:p>
            <a:pPr algn="ctr"/>
            <a:r>
              <a:rPr lang="uk-UA" sz="4000" dirty="0">
                <a:ln w="18415" cmpd="sng">
                  <a:solidFill>
                    <a:srgbClr val="FFFFFF"/>
                  </a:solidFill>
                  <a:prstDash val="solid"/>
                </a:ln>
                <a:solidFill>
                  <a:srgbClr val="FFFFFF"/>
                </a:solidFill>
                <a:effectLst>
                  <a:outerShdw blurRad="63500" dir="3600000" algn="tl" rotWithShape="0">
                    <a:srgbClr val="000000">
                      <a:alpha val="70000"/>
                    </a:srgbClr>
                  </a:outerShdw>
                </a:effectLst>
              </a:rPr>
              <a:t>В</a:t>
            </a:r>
            <a:endParaRPr lang="uk-UA"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8" name="Прямокутник 27"/>
          <p:cNvSpPr/>
          <p:nvPr/>
        </p:nvSpPr>
        <p:spPr>
          <a:xfrm>
            <a:off x="7348772" y="5024468"/>
            <a:ext cx="463588" cy="707886"/>
          </a:xfrm>
          <a:prstGeom prst="rect">
            <a:avLst/>
          </a:prstGeom>
          <a:noFill/>
        </p:spPr>
        <p:txBody>
          <a:bodyPr wrap="none" lIns="91440" tIns="45720" rIns="91440" bIns="45720">
            <a:spAutoFit/>
          </a:bodyPr>
          <a:lstStyle/>
          <a:p>
            <a:pPr algn="ctr"/>
            <a:r>
              <a:rPr lang="uk-UA" sz="4000" dirty="0">
                <a:ln w="18415" cmpd="sng">
                  <a:solidFill>
                    <a:srgbClr val="FFFFFF"/>
                  </a:solidFill>
                  <a:prstDash val="solid"/>
                </a:ln>
                <a:solidFill>
                  <a:srgbClr val="FFFFFF"/>
                </a:solidFill>
                <a:effectLst>
                  <a:outerShdw blurRad="63500" dir="3600000" algn="tl" rotWithShape="0">
                    <a:srgbClr val="000000">
                      <a:alpha val="70000"/>
                    </a:srgbClr>
                  </a:outerShdw>
                </a:effectLst>
              </a:rPr>
              <a:t>В</a:t>
            </a:r>
            <a:endParaRPr lang="uk-UA"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650793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hoto of boat in water next to a d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099833"/>
            <a:ext cx="3106487" cy="4417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hoto of boat resting on bottom next to d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087440"/>
            <a:ext cx="3099354" cy="4430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957353"/>
            <a:ext cx="8424936" cy="646331"/>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uk-UA" dirty="0" smtClean="0">
                <a:latin typeface="Times New Roman" panose="02020603050405020304" pitchFamily="18" charset="0"/>
                <a:cs typeface="Times New Roman" panose="02020603050405020304" pitchFamily="18" charset="0"/>
              </a:rPr>
              <a:t>До якої із ключових закономірностей географічної оболонки можна віднести наступне природне явище? </a:t>
            </a:r>
            <a:endParaRPr lang="uk-UA"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95536" y="1628800"/>
            <a:ext cx="8424936"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uk-UA" dirty="0" smtClean="0">
                <a:latin typeface="Times New Roman" panose="02020603050405020304" pitchFamily="18" charset="0"/>
                <a:cs typeface="Times New Roman" panose="02020603050405020304" pitchFamily="18" charset="0"/>
              </a:rPr>
              <a:t>Який вид руху нашої планети спричиняє утворення даного природного явища?</a:t>
            </a:r>
            <a:endParaRPr lang="uk-UA" dirty="0">
              <a:latin typeface="Times New Roman" panose="02020603050405020304" pitchFamily="18" charset="0"/>
              <a:cs typeface="Times New Roman" panose="02020603050405020304" pitchFamily="18" charset="0"/>
            </a:endParaRPr>
          </a:p>
        </p:txBody>
      </p:sp>
      <p:sp>
        <p:nvSpPr>
          <p:cNvPr id="6" name="Прямокутник 5"/>
          <p:cNvSpPr/>
          <p:nvPr/>
        </p:nvSpPr>
        <p:spPr>
          <a:xfrm>
            <a:off x="2925817" y="44624"/>
            <a:ext cx="329237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4053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ов’язане зображення"/>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0" y="10567"/>
            <a:ext cx="9165704"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 Внаслідок обертання навколо своєї осі та в результаті взаємодії із супутником – Місяцем та Сонцем в Світовому океані утворюється явище припливу-відпливу</a:t>
            </a:r>
          </a:p>
          <a:p>
            <a:pPr algn="ctr"/>
            <a:endParaRPr lang="uk-UA"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899592" y="4171723"/>
            <a:ext cx="461665" cy="1139354"/>
          </a:xfrm>
          <a:prstGeom prst="rect">
            <a:avLst/>
          </a:prstGeom>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a:r>
              <a:rPr lang="uk-UA" dirty="0" smtClean="0"/>
              <a:t>Приплив</a:t>
            </a:r>
            <a:endParaRPr lang="uk-UA" dirty="0"/>
          </a:p>
        </p:txBody>
      </p:sp>
      <p:sp>
        <p:nvSpPr>
          <p:cNvPr id="5" name="TextBox 4"/>
          <p:cNvSpPr txBox="1"/>
          <p:nvPr/>
        </p:nvSpPr>
        <p:spPr>
          <a:xfrm>
            <a:off x="5093485" y="3284984"/>
            <a:ext cx="461665" cy="1139354"/>
          </a:xfrm>
          <a:prstGeom prst="rect">
            <a:avLst/>
          </a:prstGeom>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a:r>
              <a:rPr lang="uk-UA" dirty="0" smtClean="0"/>
              <a:t>Приплив</a:t>
            </a:r>
            <a:endParaRPr lang="uk-UA" dirty="0"/>
          </a:p>
        </p:txBody>
      </p:sp>
      <p:sp>
        <p:nvSpPr>
          <p:cNvPr id="6" name="TextBox 5"/>
          <p:cNvSpPr txBox="1"/>
          <p:nvPr/>
        </p:nvSpPr>
        <p:spPr>
          <a:xfrm rot="5400000">
            <a:off x="2678596" y="1938027"/>
            <a:ext cx="461665" cy="1139354"/>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pPr algn="ctr"/>
            <a:r>
              <a:rPr lang="uk-UA" dirty="0" smtClean="0"/>
              <a:t>Відплив</a:t>
            </a:r>
            <a:endParaRPr lang="uk-UA" dirty="0"/>
          </a:p>
        </p:txBody>
      </p:sp>
      <p:sp>
        <p:nvSpPr>
          <p:cNvPr id="7" name="TextBox 6"/>
          <p:cNvSpPr txBox="1"/>
          <p:nvPr/>
        </p:nvSpPr>
        <p:spPr>
          <a:xfrm rot="5400000">
            <a:off x="3470684" y="5394412"/>
            <a:ext cx="461665" cy="1139354"/>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pPr algn="ctr"/>
            <a:r>
              <a:rPr lang="uk-UA" dirty="0" smtClean="0"/>
              <a:t>Відплив</a:t>
            </a:r>
            <a:endParaRPr lang="uk-UA" dirty="0"/>
          </a:p>
        </p:txBody>
      </p:sp>
      <p:sp>
        <p:nvSpPr>
          <p:cNvPr id="4" name="Вигнута вліво стрілка 3"/>
          <p:cNvSpPr/>
          <p:nvPr/>
        </p:nvSpPr>
        <p:spPr>
          <a:xfrm>
            <a:off x="2909428" y="3894320"/>
            <a:ext cx="366428" cy="64807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9" name="Вигнута вліво стрілка 8"/>
          <p:cNvSpPr/>
          <p:nvPr/>
        </p:nvSpPr>
        <p:spPr>
          <a:xfrm rot="10500162">
            <a:off x="3311254" y="3847687"/>
            <a:ext cx="366428" cy="64807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0" name="TextBox 9"/>
          <p:cNvSpPr txBox="1"/>
          <p:nvPr/>
        </p:nvSpPr>
        <p:spPr>
          <a:xfrm rot="5400000">
            <a:off x="7575141" y="1945831"/>
            <a:ext cx="461665" cy="1139354"/>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pPr algn="ctr"/>
            <a:r>
              <a:rPr lang="uk-UA" dirty="0" smtClean="0"/>
              <a:t>Місяць</a:t>
            </a:r>
            <a:endParaRPr lang="uk-UA" dirty="0"/>
          </a:p>
        </p:txBody>
      </p:sp>
      <p:sp>
        <p:nvSpPr>
          <p:cNvPr id="11" name="TextBox 10"/>
          <p:cNvSpPr txBox="1"/>
          <p:nvPr/>
        </p:nvSpPr>
        <p:spPr>
          <a:xfrm rot="5400000">
            <a:off x="3045023" y="1361964"/>
            <a:ext cx="461665" cy="1139354"/>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pPr algn="ctr"/>
            <a:r>
              <a:rPr lang="uk-UA" dirty="0" smtClean="0"/>
              <a:t>Земля</a:t>
            </a:r>
            <a:endParaRPr lang="uk-UA" dirty="0"/>
          </a:p>
        </p:txBody>
      </p:sp>
      <p:pic>
        <p:nvPicPr>
          <p:cNvPr id="14340" name="Picture 4" descr="Photo of boat in water next to a d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424339"/>
            <a:ext cx="1666327" cy="236961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hoto of boat resting on bottom next to d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4424338"/>
            <a:ext cx="1662501"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0670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Пов’язане зображення"/>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40"/>
            <a:ext cx="9144001" cy="685924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251520" y="6088559"/>
            <a:ext cx="4566378" cy="769441"/>
          </a:xfrm>
          <a:prstGeom prst="rect">
            <a:avLst/>
          </a:prstGeom>
          <a:solidFill>
            <a:schemeClr val="tx1"/>
          </a:solidFill>
        </p:spPr>
        <p:txBody>
          <a:bodyPr wrap="none" lIns="91440" tIns="45720" rIns="91440" bIns="45720">
            <a:spAutoFit/>
          </a:bodyPr>
          <a:lstStyle/>
          <a:p>
            <a:pPr algn="ctr"/>
            <a:r>
              <a:rPr lang="uk-UA"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Орбітальний рух =</a:t>
            </a:r>
            <a:endParaRPr lang="uk-UA"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Прямокутник 2"/>
          <p:cNvSpPr/>
          <p:nvPr/>
        </p:nvSpPr>
        <p:spPr>
          <a:xfrm>
            <a:off x="4860033" y="6277127"/>
            <a:ext cx="4283968" cy="584775"/>
          </a:xfrm>
          <a:prstGeom prst="rect">
            <a:avLst/>
          </a:prstGeom>
          <a:solidFill>
            <a:schemeClr val="tx1"/>
          </a:solidFill>
        </p:spPr>
        <p:txBody>
          <a:bodyPr wrap="square">
            <a:spAutoFit/>
          </a:bodyPr>
          <a:lstStyle/>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365 </a:t>
            </a:r>
            <a:r>
              <a:rPr lang="ru-RU"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діб</a:t>
            </a: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5 год 48 </a:t>
            </a:r>
            <a:r>
              <a:rPr lang="ru-RU"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хв</a:t>
            </a: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46 с</a:t>
            </a:r>
          </a:p>
        </p:txBody>
      </p:sp>
      <p:sp>
        <p:nvSpPr>
          <p:cNvPr id="4" name="Прямокутник 3"/>
          <p:cNvSpPr/>
          <p:nvPr/>
        </p:nvSpPr>
        <p:spPr>
          <a:xfrm>
            <a:off x="1995457" y="243662"/>
            <a:ext cx="4989379" cy="369332"/>
          </a:xfrm>
          <a:prstGeom prst="rect">
            <a:avLst/>
          </a:prstGeom>
        </p:spPr>
        <p:txBody>
          <a:bodyPr wrap="none">
            <a:spAutoFit/>
          </a:bodyPr>
          <a:lstStyle/>
          <a:p>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Довжина</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орбіти</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складає</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936,25  млн 250  тис. км</a:t>
            </a:r>
            <a:endParaRPr lang="uk-U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кутник 4"/>
          <p:cNvSpPr/>
          <p:nvPr/>
        </p:nvSpPr>
        <p:spPr>
          <a:xfrm>
            <a:off x="2270179" y="5557882"/>
            <a:ext cx="4439933" cy="369332"/>
          </a:xfrm>
          <a:prstGeom prst="rect">
            <a:avLst/>
          </a:prstGeom>
        </p:spPr>
        <p:txBody>
          <a:bodyPr wrap="none">
            <a:spAutoFit/>
          </a:bodyPr>
          <a:lstStyle/>
          <a:p>
            <a:r>
              <a:rPr lang="uk-U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Швидкість Землі по орбіті = 108 тис. км/год</a:t>
            </a:r>
            <a:endParaRPr lang="uk-U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85826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Рисунок 61"/>
          <p:cNvPicPr>
            <a:picLocks noChangeAspect="1"/>
          </p:cNvPicPr>
          <p:nvPr/>
        </p:nvPicPr>
        <p:blipFill rotWithShape="1">
          <a:blip r:embed="rId2">
            <a:extLst>
              <a:ext uri="{28A0092B-C50C-407E-A947-70E740481C1C}">
                <a14:useLocalDpi xmlns:a14="http://schemas.microsoft.com/office/drawing/2010/main" val="0"/>
              </a:ext>
            </a:extLst>
          </a:blip>
          <a:srcRect l="19581" t="72470"/>
          <a:stretch/>
        </p:blipFill>
        <p:spPr>
          <a:xfrm>
            <a:off x="7057556" y="0"/>
            <a:ext cx="2063441" cy="2043249"/>
          </a:xfrm>
          <a:prstGeom prst="rect">
            <a:avLst/>
          </a:prstGeom>
          <a:ln>
            <a:noFill/>
          </a:ln>
          <a:effectLst>
            <a:softEdge rad="112500"/>
          </a:effectLst>
        </p:spPr>
      </p:pic>
      <p:pic>
        <p:nvPicPr>
          <p:cNvPr id="61" name="Рисунок 60"/>
          <p:cNvPicPr>
            <a:picLocks noChangeAspect="1"/>
          </p:cNvPicPr>
          <p:nvPr/>
        </p:nvPicPr>
        <p:blipFill rotWithShape="1">
          <a:blip r:embed="rId2">
            <a:extLst>
              <a:ext uri="{28A0092B-C50C-407E-A947-70E740481C1C}">
                <a14:useLocalDpi xmlns:a14="http://schemas.microsoft.com/office/drawing/2010/main" val="0"/>
              </a:ext>
            </a:extLst>
          </a:blip>
          <a:srcRect l="19581" t="72470"/>
          <a:stretch/>
        </p:blipFill>
        <p:spPr>
          <a:xfrm>
            <a:off x="0" y="0"/>
            <a:ext cx="2063441" cy="2043249"/>
          </a:xfrm>
          <a:prstGeom prst="rect">
            <a:avLst/>
          </a:prstGeom>
          <a:ln>
            <a:noFill/>
          </a:ln>
          <a:effectLst>
            <a:softEdge rad="112500"/>
          </a:effectLst>
        </p:spPr>
      </p:pic>
      <p:pic>
        <p:nvPicPr>
          <p:cNvPr id="60" name="Рисунок 59"/>
          <p:cNvPicPr>
            <a:picLocks noChangeAspect="1"/>
          </p:cNvPicPr>
          <p:nvPr/>
        </p:nvPicPr>
        <p:blipFill rotWithShape="1">
          <a:blip r:embed="rId2">
            <a:extLst>
              <a:ext uri="{28A0092B-C50C-407E-A947-70E740481C1C}">
                <a14:useLocalDpi xmlns:a14="http://schemas.microsoft.com/office/drawing/2010/main" val="0"/>
              </a:ext>
            </a:extLst>
          </a:blip>
          <a:srcRect l="19581" b="13132"/>
          <a:stretch/>
        </p:blipFill>
        <p:spPr>
          <a:xfrm rot="10800000">
            <a:off x="1761907" y="-1"/>
            <a:ext cx="6675235" cy="4506759"/>
          </a:xfrm>
          <a:prstGeom prst="rect">
            <a:avLst/>
          </a:prstGeom>
          <a:ln>
            <a:noFill/>
          </a:ln>
          <a:effectLst>
            <a:softEdge rad="112500"/>
          </a:effectLst>
        </p:spPr>
      </p:pic>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9581"/>
          <a:stretch/>
        </p:blipFill>
        <p:spPr>
          <a:xfrm>
            <a:off x="0" y="1669943"/>
            <a:ext cx="6675235" cy="5188057"/>
          </a:xfrm>
          <a:prstGeom prst="rect">
            <a:avLst/>
          </a:prstGeom>
          <a:ln>
            <a:noFill/>
          </a:ln>
          <a:effectLst>
            <a:softEdge rad="112500"/>
          </a:effectLst>
        </p:spPr>
      </p:pic>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7293" r="52898"/>
          <a:stretch/>
        </p:blipFill>
        <p:spPr>
          <a:xfrm flipH="1">
            <a:off x="5777000" y="1669942"/>
            <a:ext cx="3366999" cy="5188058"/>
          </a:xfrm>
          <a:prstGeom prst="rect">
            <a:avLst/>
          </a:prstGeom>
          <a:effectLst>
            <a:softEdge rad="127000"/>
          </a:effectLst>
        </p:spPr>
      </p:pic>
      <p:sp>
        <p:nvSpPr>
          <p:cNvPr id="7" name="Мінус 6"/>
          <p:cNvSpPr/>
          <p:nvPr/>
        </p:nvSpPr>
        <p:spPr>
          <a:xfrm rot="9407706">
            <a:off x="176809" y="4452341"/>
            <a:ext cx="3773265" cy="290565"/>
          </a:xfrm>
          <a:prstGeom prst="mathMinu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Мінус 7"/>
          <p:cNvSpPr/>
          <p:nvPr/>
        </p:nvSpPr>
        <p:spPr>
          <a:xfrm rot="20242383">
            <a:off x="5039576" y="2529444"/>
            <a:ext cx="3490459" cy="215419"/>
          </a:xfrm>
          <a:prstGeom prst="mathMinu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кутник 8"/>
          <p:cNvSpPr/>
          <p:nvPr/>
        </p:nvSpPr>
        <p:spPr>
          <a:xfrm>
            <a:off x="3303998" y="2618443"/>
            <a:ext cx="2002471" cy="923330"/>
          </a:xfrm>
          <a:prstGeom prst="rect">
            <a:avLst/>
          </a:prstGeom>
          <a:noFill/>
        </p:spPr>
        <p:txBody>
          <a:bodyPr wrap="none" lIns="91440" tIns="45720" rIns="91440" bIns="45720">
            <a:spAutoFit/>
          </a:bodyPr>
          <a:lstStyle/>
          <a:p>
            <a:pPr algn="ctr"/>
            <a:r>
              <a:rPr lang="uk-UA"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Сонце</a:t>
            </a:r>
            <a:endParaRPr lang="uk-UA"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Прямокутник 10"/>
          <p:cNvSpPr/>
          <p:nvPr/>
        </p:nvSpPr>
        <p:spPr>
          <a:xfrm rot="20309615">
            <a:off x="860727" y="3940804"/>
            <a:ext cx="1659429"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ru-RU" dirty="0" err="1" smtClean="0"/>
              <a:t>Афелій</a:t>
            </a:r>
            <a:r>
              <a:rPr lang="ru-RU" dirty="0"/>
              <a:t> </a:t>
            </a:r>
            <a:endParaRPr lang="ru-RU" dirty="0" smtClean="0"/>
          </a:p>
          <a:p>
            <a:pPr algn="ctr"/>
            <a:r>
              <a:rPr lang="ru-RU" dirty="0" smtClean="0"/>
              <a:t>152 098 232 км</a:t>
            </a:r>
            <a:endParaRPr lang="uk-UA" dirty="0"/>
          </a:p>
        </p:txBody>
      </p:sp>
      <p:sp>
        <p:nvSpPr>
          <p:cNvPr id="12" name="Прямокутник 11"/>
          <p:cNvSpPr/>
          <p:nvPr/>
        </p:nvSpPr>
        <p:spPr>
          <a:xfrm rot="20235275">
            <a:off x="5845521" y="2857248"/>
            <a:ext cx="1659429"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ru-RU" dirty="0" err="1" smtClean="0"/>
              <a:t>Перигелій</a:t>
            </a:r>
            <a:r>
              <a:rPr lang="ru-RU" dirty="0"/>
              <a:t> </a:t>
            </a:r>
            <a:endParaRPr lang="ru-RU" dirty="0" smtClean="0"/>
          </a:p>
          <a:p>
            <a:pPr algn="ctr"/>
            <a:r>
              <a:rPr lang="ru-RU" dirty="0" smtClean="0"/>
              <a:t>147 098 290 км</a:t>
            </a:r>
            <a:endParaRPr lang="uk-UA" dirty="0"/>
          </a:p>
        </p:txBody>
      </p:sp>
      <p:sp>
        <p:nvSpPr>
          <p:cNvPr id="13" name="Прямокутник 12"/>
          <p:cNvSpPr/>
          <p:nvPr/>
        </p:nvSpPr>
        <p:spPr>
          <a:xfrm>
            <a:off x="8172400" y="1858583"/>
            <a:ext cx="846706" cy="369332"/>
          </a:xfrm>
          <a:prstGeom prst="rect">
            <a:avLst/>
          </a:prstGeom>
          <a:noFill/>
        </p:spPr>
        <p:txBody>
          <a:bodyPr wrap="none" lIns="91440" tIns="45720" rIns="91440" bIns="45720">
            <a:spAutoFit/>
          </a:bodyPr>
          <a:lstStyle/>
          <a:p>
            <a:pPr algn="ctr"/>
            <a:r>
              <a:rPr lang="uk-UA"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 січня</a:t>
            </a:r>
            <a:endParaRPr lang="uk-UA"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Прямокутник 13"/>
          <p:cNvSpPr/>
          <p:nvPr/>
        </p:nvSpPr>
        <p:spPr>
          <a:xfrm>
            <a:off x="213147" y="5731162"/>
            <a:ext cx="949299" cy="369332"/>
          </a:xfrm>
          <a:prstGeom prst="rect">
            <a:avLst/>
          </a:prstGeom>
          <a:noFill/>
        </p:spPr>
        <p:txBody>
          <a:bodyPr wrap="none" lIns="91440" tIns="45720" rIns="91440" bIns="45720">
            <a:spAutoFit/>
          </a:bodyPr>
          <a:lstStyle/>
          <a:p>
            <a:pPr algn="ctr"/>
            <a:r>
              <a:rPr lang="uk-UA"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 липня</a:t>
            </a:r>
            <a:endParaRPr lang="uk-UA"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Мінус 18"/>
          <p:cNvSpPr/>
          <p:nvPr/>
        </p:nvSpPr>
        <p:spPr>
          <a:xfrm rot="13177777">
            <a:off x="4592400" y="4464352"/>
            <a:ext cx="2287558" cy="290565"/>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Мінус 19"/>
          <p:cNvSpPr/>
          <p:nvPr/>
        </p:nvSpPr>
        <p:spPr>
          <a:xfrm rot="13547597">
            <a:off x="2158232" y="1568096"/>
            <a:ext cx="1457854" cy="290565"/>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рямокутник 20"/>
          <p:cNvSpPr/>
          <p:nvPr/>
        </p:nvSpPr>
        <p:spPr>
          <a:xfrm rot="197219">
            <a:off x="4187930" y="4765350"/>
            <a:ext cx="1537601" cy="41549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ru-RU" sz="1050" dirty="0" err="1" smtClean="0"/>
              <a:t>Астрономічна</a:t>
            </a:r>
            <a:r>
              <a:rPr lang="ru-RU" sz="1050" dirty="0" smtClean="0"/>
              <a:t> </a:t>
            </a:r>
            <a:r>
              <a:rPr lang="ru-RU" sz="1050" dirty="0" err="1" smtClean="0"/>
              <a:t>одиниця</a:t>
            </a:r>
            <a:r>
              <a:rPr lang="ru-RU" sz="1050" dirty="0" smtClean="0"/>
              <a:t> </a:t>
            </a:r>
          </a:p>
          <a:p>
            <a:pPr algn="ctr"/>
            <a:r>
              <a:rPr lang="ru-RU" sz="1050" dirty="0" smtClean="0"/>
              <a:t>150 000 000 км</a:t>
            </a:r>
            <a:endParaRPr lang="uk-UA" sz="1050" dirty="0"/>
          </a:p>
        </p:txBody>
      </p:sp>
      <p:sp>
        <p:nvSpPr>
          <p:cNvPr id="25" name="Прямокутник 24"/>
          <p:cNvSpPr/>
          <p:nvPr/>
        </p:nvSpPr>
        <p:spPr>
          <a:xfrm rot="211126">
            <a:off x="1526818" y="2020165"/>
            <a:ext cx="1537601" cy="41549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ru-RU" sz="1050" dirty="0" err="1" smtClean="0"/>
              <a:t>Астрономічна</a:t>
            </a:r>
            <a:r>
              <a:rPr lang="ru-RU" sz="1050" dirty="0" smtClean="0"/>
              <a:t> </a:t>
            </a:r>
            <a:r>
              <a:rPr lang="ru-RU" sz="1050" dirty="0" err="1" smtClean="0"/>
              <a:t>одиниця</a:t>
            </a:r>
            <a:r>
              <a:rPr lang="ru-RU" sz="1050" dirty="0" smtClean="0"/>
              <a:t> </a:t>
            </a:r>
          </a:p>
          <a:p>
            <a:pPr algn="ctr"/>
            <a:r>
              <a:rPr lang="ru-RU" sz="1050" dirty="0" smtClean="0"/>
              <a:t>150 000 000 км</a:t>
            </a:r>
            <a:endParaRPr lang="uk-UA" sz="1050" dirty="0"/>
          </a:p>
        </p:txBody>
      </p:sp>
      <p:sp>
        <p:nvSpPr>
          <p:cNvPr id="63" name="Прямокутник 62"/>
          <p:cNvSpPr/>
          <p:nvPr/>
        </p:nvSpPr>
        <p:spPr>
          <a:xfrm>
            <a:off x="236646" y="0"/>
            <a:ext cx="1933543" cy="1077218"/>
          </a:xfrm>
          <a:prstGeom prst="rect">
            <a:avLst/>
          </a:prstGeom>
          <a:noFill/>
        </p:spPr>
        <p:txBody>
          <a:bodyPr wrap="none" lIns="91440" tIns="45720" rIns="91440" bIns="45720">
            <a:spAutoFit/>
          </a:bodyPr>
          <a:lstStyle/>
          <a:p>
            <a:pPr algn="ctr"/>
            <a:r>
              <a:rPr lang="uk-UA" sz="32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Відстань</a:t>
            </a:r>
          </a:p>
          <a:p>
            <a:pPr algn="ctr"/>
            <a:r>
              <a:rPr lang="uk-UA" sz="32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від Сонця</a:t>
            </a:r>
            <a:endParaRPr lang="uk-UA" sz="3200" b="0"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4" name="Кільце 63"/>
          <p:cNvSpPr/>
          <p:nvPr/>
        </p:nvSpPr>
        <p:spPr>
          <a:xfrm rot="19555560">
            <a:off x="360486" y="474760"/>
            <a:ext cx="7785441" cy="5866506"/>
          </a:xfrm>
          <a:prstGeom prst="donut">
            <a:avLst>
              <a:gd name="adj" fmla="val 3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pic>
        <p:nvPicPr>
          <p:cNvPr id="59" name="Рисунок 58"/>
          <p:cNvPicPr>
            <a:picLocks noChangeAspect="1"/>
          </p:cNvPicPr>
          <p:nvPr/>
        </p:nvPicPr>
        <p:blipFill rotWithShape="1">
          <a:blip r:embed="rId2">
            <a:extLst>
              <a:ext uri="{28A0092B-C50C-407E-A947-70E740481C1C}">
                <a14:useLocalDpi xmlns:a14="http://schemas.microsoft.com/office/drawing/2010/main" val="0"/>
              </a:ext>
            </a:extLst>
          </a:blip>
          <a:srcRect l="3044" t="47062" r="78460" b="31948"/>
          <a:stretch/>
        </p:blipFill>
        <p:spPr>
          <a:xfrm>
            <a:off x="352540" y="4844892"/>
            <a:ext cx="1008112" cy="929543"/>
          </a:xfrm>
          <a:prstGeom prst="ellipse">
            <a:avLst/>
          </a:prstGeom>
          <a:ln>
            <a:noFill/>
          </a:ln>
          <a:effectLst>
            <a:softEdge rad="63500"/>
          </a:effectLst>
        </p:spPr>
      </p:pic>
      <p:pic>
        <p:nvPicPr>
          <p:cNvPr id="18" name="Рисунок 17"/>
          <p:cNvPicPr>
            <a:picLocks noChangeAspect="1"/>
          </p:cNvPicPr>
          <p:nvPr/>
        </p:nvPicPr>
        <p:blipFill rotWithShape="1">
          <a:blip r:embed="rId2">
            <a:extLst>
              <a:ext uri="{28A0092B-C50C-407E-A947-70E740481C1C}">
                <a14:useLocalDpi xmlns:a14="http://schemas.microsoft.com/office/drawing/2010/main" val="0"/>
              </a:ext>
            </a:extLst>
          </a:blip>
          <a:srcRect l="3044" t="47062" r="78460" b="31948"/>
          <a:stretch/>
        </p:blipFill>
        <p:spPr>
          <a:xfrm>
            <a:off x="1978509" y="821910"/>
            <a:ext cx="1008112" cy="929543"/>
          </a:xfrm>
          <a:prstGeom prst="ellipse">
            <a:avLst/>
          </a:prstGeom>
          <a:ln>
            <a:noFill/>
          </a:ln>
          <a:effectLst>
            <a:softEdge rad="63500"/>
          </a:effectLst>
        </p:spPr>
      </p:pic>
      <p:pic>
        <p:nvPicPr>
          <p:cNvPr id="17" name="Рисунок 16"/>
          <p:cNvPicPr>
            <a:picLocks noChangeAspect="1"/>
          </p:cNvPicPr>
          <p:nvPr/>
        </p:nvPicPr>
        <p:blipFill rotWithShape="1">
          <a:blip r:embed="rId2">
            <a:extLst>
              <a:ext uri="{28A0092B-C50C-407E-A947-70E740481C1C}">
                <a14:useLocalDpi xmlns:a14="http://schemas.microsoft.com/office/drawing/2010/main" val="0"/>
              </a:ext>
            </a:extLst>
          </a:blip>
          <a:srcRect l="3044" t="47062" r="78460" b="31948"/>
          <a:stretch/>
        </p:blipFill>
        <p:spPr>
          <a:xfrm>
            <a:off x="7308304" y="1910181"/>
            <a:ext cx="1008112" cy="929543"/>
          </a:xfrm>
          <a:prstGeom prst="ellipse">
            <a:avLst/>
          </a:prstGeom>
          <a:ln>
            <a:noFill/>
          </a:ln>
          <a:effectLst>
            <a:softEdge rad="63500"/>
          </a:effectLst>
        </p:spPr>
      </p:pic>
      <p:pic>
        <p:nvPicPr>
          <p:cNvPr id="15" name="Рисунок 14"/>
          <p:cNvPicPr>
            <a:picLocks noChangeAspect="1"/>
          </p:cNvPicPr>
          <p:nvPr/>
        </p:nvPicPr>
        <p:blipFill rotWithShape="1">
          <a:blip r:embed="rId2">
            <a:extLst>
              <a:ext uri="{28A0092B-C50C-407E-A947-70E740481C1C}">
                <a14:useLocalDpi xmlns:a14="http://schemas.microsoft.com/office/drawing/2010/main" val="0"/>
              </a:ext>
            </a:extLst>
          </a:blip>
          <a:srcRect l="3044" t="47062" r="78460" b="31948"/>
          <a:stretch/>
        </p:blipFill>
        <p:spPr>
          <a:xfrm>
            <a:off x="5976331" y="5085184"/>
            <a:ext cx="1008112" cy="929543"/>
          </a:xfrm>
          <a:prstGeom prst="ellipse">
            <a:avLst/>
          </a:prstGeom>
          <a:ln>
            <a:noFill/>
          </a:ln>
          <a:effectLst>
            <a:softEdge rad="63500"/>
          </a:effectLst>
        </p:spPr>
      </p:pic>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3044" t="47062" r="78460" b="31948"/>
          <a:stretch/>
        </p:blipFill>
        <p:spPr>
          <a:xfrm>
            <a:off x="295964" y="4810910"/>
            <a:ext cx="1008112" cy="929543"/>
          </a:xfrm>
          <a:prstGeom prst="ellipse">
            <a:avLst/>
          </a:prstGeom>
          <a:ln>
            <a:noFill/>
          </a:ln>
          <a:effectLst>
            <a:softEdge rad="63500"/>
          </a:effectLst>
        </p:spPr>
      </p:pic>
    </p:spTree>
    <p:extLst>
      <p:ext uri="{BB962C8B-B14F-4D97-AF65-F5344CB8AC3E}">
        <p14:creationId xmlns:p14="http://schemas.microsoft.com/office/powerpoint/2010/main" val="25619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61997 0.02106 C 0.82171 -0.12894 0.8191 -0.33218 0.73681 -0.53148 C 0.65417 -0.72709 0.42292 -0.76459 0.22171 -0.61459 C 0.01806 -0.46435 -0.07829 -0.18264 0.0033 0.01458 C 0.08611 0.2125 0.41702 0.17176 0.61997 0.02106 Z " pathEditMode="relative" rAng="0" ptsTypes="fffff">
                                      <p:cBhvr>
                                        <p:cTn id="6" dur="20000" fill="hold"/>
                                        <p:tgtEl>
                                          <p:spTgt spid="59"/>
                                        </p:tgtEl>
                                        <p:attrNameLst>
                                          <p:attrName>ppt_x</p:attrName>
                                          <p:attrName>ppt_y</p:attrName>
                                        </p:attrNameLst>
                                      </p:cBhvr>
                                      <p:rCtr x="-24826"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4076700"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sharpenSoften amount="-21000"/>
                    </a14:imgEffect>
                  </a14:imgLayer>
                </a14:imgProps>
              </a:ext>
              <a:ext uri="{28A0092B-C50C-407E-A947-70E740481C1C}">
                <a14:useLocalDpi xmlns:a14="http://schemas.microsoft.com/office/drawing/2010/main" val="0"/>
              </a:ext>
            </a:extLst>
          </a:blip>
          <a:stretch>
            <a:fillRect/>
          </a:stretch>
        </p:blipFill>
        <p:spPr>
          <a:xfrm>
            <a:off x="3851920" y="260648"/>
            <a:ext cx="5184576" cy="6110503"/>
          </a:xfrm>
          <a:prstGeom prst="ellipse">
            <a:avLst/>
          </a:prstGeom>
          <a:ln>
            <a:noFill/>
          </a:ln>
          <a:effectLst>
            <a:softEdge rad="317500"/>
          </a:effectLst>
        </p:spPr>
      </p:pic>
      <p:sp>
        <p:nvSpPr>
          <p:cNvPr id="3" name="TextBox 2"/>
          <p:cNvSpPr txBox="1"/>
          <p:nvPr/>
        </p:nvSpPr>
        <p:spPr>
          <a:xfrm>
            <a:off x="4716016" y="5085184"/>
            <a:ext cx="1457575"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uk-UA" sz="1200" dirty="0" smtClean="0"/>
              <a:t>Весняне </a:t>
            </a:r>
          </a:p>
          <a:p>
            <a:pPr algn="ctr"/>
            <a:r>
              <a:rPr lang="uk-UA" sz="1200" dirty="0" smtClean="0"/>
              <a:t>рівнодення</a:t>
            </a:r>
            <a:endParaRPr lang="uk-UA" sz="1200" dirty="0"/>
          </a:p>
        </p:txBody>
      </p:sp>
      <p:sp>
        <p:nvSpPr>
          <p:cNvPr id="5" name="TextBox 4"/>
          <p:cNvSpPr txBox="1"/>
          <p:nvPr/>
        </p:nvSpPr>
        <p:spPr>
          <a:xfrm>
            <a:off x="7110097" y="1969216"/>
            <a:ext cx="1893994"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uk-UA" sz="1400" dirty="0" smtClean="0"/>
              <a:t>Осіннє рівнодення</a:t>
            </a:r>
            <a:endParaRPr lang="uk-UA" sz="1400" dirty="0"/>
          </a:p>
        </p:txBody>
      </p:sp>
      <p:sp>
        <p:nvSpPr>
          <p:cNvPr id="6" name="TextBox 5"/>
          <p:cNvSpPr txBox="1"/>
          <p:nvPr/>
        </p:nvSpPr>
        <p:spPr>
          <a:xfrm>
            <a:off x="4283968" y="2126351"/>
            <a:ext cx="1889623"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uk-UA" sz="1400" dirty="0" smtClean="0"/>
              <a:t>Зимове сонцестояння</a:t>
            </a:r>
            <a:endParaRPr lang="uk-UA" sz="1400" dirty="0"/>
          </a:p>
        </p:txBody>
      </p:sp>
      <p:sp>
        <p:nvSpPr>
          <p:cNvPr id="7" name="TextBox 6"/>
          <p:cNvSpPr txBox="1"/>
          <p:nvPr/>
        </p:nvSpPr>
        <p:spPr>
          <a:xfrm>
            <a:off x="8063329" y="3665348"/>
            <a:ext cx="108067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uk-UA" sz="1200" dirty="0" smtClean="0"/>
              <a:t>Літнє сонцестояння</a:t>
            </a:r>
            <a:endParaRPr lang="uk-UA" sz="1200" dirty="0"/>
          </a:p>
        </p:txBody>
      </p:sp>
      <p:sp>
        <p:nvSpPr>
          <p:cNvPr id="4" name="TextBox 3"/>
          <p:cNvSpPr txBox="1"/>
          <p:nvPr/>
        </p:nvSpPr>
        <p:spPr>
          <a:xfrm>
            <a:off x="7652851" y="2416207"/>
            <a:ext cx="1491149" cy="369332"/>
          </a:xfrm>
          <a:prstGeom prst="rect">
            <a:avLst/>
          </a:prstGeom>
          <a:noFill/>
        </p:spPr>
        <p:txBody>
          <a:bodyPr wrap="square" rtlCol="0">
            <a:spAutoFit/>
          </a:bodyPr>
          <a:lstStyle/>
          <a:p>
            <a:r>
              <a:rPr lang="uk-UA" dirty="0" smtClean="0"/>
              <a:t>ЕКЛІПТИКА</a:t>
            </a:r>
            <a:endParaRPr lang="uk-UA" dirty="0"/>
          </a:p>
        </p:txBody>
      </p:sp>
      <p:sp>
        <p:nvSpPr>
          <p:cNvPr id="8" name="TextBox 7"/>
          <p:cNvSpPr txBox="1"/>
          <p:nvPr/>
        </p:nvSpPr>
        <p:spPr>
          <a:xfrm>
            <a:off x="5772308" y="4456806"/>
            <a:ext cx="1567052" cy="276999"/>
          </a:xfrm>
          <a:prstGeom prst="rect">
            <a:avLst/>
          </a:prstGeom>
          <a:noFill/>
        </p:spPr>
        <p:txBody>
          <a:bodyPr wrap="square" rtlCol="0">
            <a:spAutoFit/>
          </a:bodyPr>
          <a:lstStyle/>
          <a:p>
            <a:pPr algn="ctr"/>
            <a:r>
              <a:rPr lang="uk-UA" sz="1200" dirty="0" smtClean="0"/>
              <a:t>Зоряний екватор</a:t>
            </a:r>
            <a:endParaRPr lang="uk-UA" sz="1200" dirty="0"/>
          </a:p>
        </p:txBody>
      </p:sp>
      <p:sp>
        <p:nvSpPr>
          <p:cNvPr id="9" name="TextBox 8"/>
          <p:cNvSpPr txBox="1"/>
          <p:nvPr/>
        </p:nvSpPr>
        <p:spPr>
          <a:xfrm>
            <a:off x="7339360" y="4572223"/>
            <a:ext cx="855352" cy="415498"/>
          </a:xfrm>
          <a:prstGeom prst="rect">
            <a:avLst/>
          </a:prstGeom>
          <a:noFill/>
        </p:spPr>
        <p:txBody>
          <a:bodyPr wrap="square" rtlCol="0">
            <a:spAutoFit/>
          </a:bodyPr>
          <a:lstStyle/>
          <a:p>
            <a:pPr algn="ctr"/>
            <a:r>
              <a:rPr lang="uk-UA" sz="1050" dirty="0" smtClean="0"/>
              <a:t>Кут нахилу = </a:t>
            </a:r>
            <a:r>
              <a:rPr lang="uk-UA" sz="1050" dirty="0"/>
              <a:t>23°26’21"</a:t>
            </a:r>
            <a:r>
              <a:rPr lang="uk-UA" sz="1050" dirty="0" smtClean="0"/>
              <a:t> </a:t>
            </a:r>
            <a:endParaRPr lang="uk-UA" sz="1050" dirty="0"/>
          </a:p>
        </p:txBody>
      </p:sp>
      <p:sp>
        <p:nvSpPr>
          <p:cNvPr id="10" name="Прямокутник 9"/>
          <p:cNvSpPr/>
          <p:nvPr/>
        </p:nvSpPr>
        <p:spPr>
          <a:xfrm>
            <a:off x="971600" y="17101"/>
            <a:ext cx="6942926" cy="584775"/>
          </a:xfrm>
          <a:prstGeom prst="rect">
            <a:avLst/>
          </a:prstGeom>
          <a:noFill/>
        </p:spPr>
        <p:txBody>
          <a:bodyPr wrap="none" lIns="91440" tIns="45720" rIns="91440" bIns="45720">
            <a:spAutoFit/>
          </a:bodyPr>
          <a:lstStyle/>
          <a:p>
            <a:pPr algn="ctr"/>
            <a:r>
              <a:rPr lang="uk-UA"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Зміна кута нахилу сонячних променів</a:t>
            </a:r>
            <a:endParaRPr lang="uk-UA"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583093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827584" y="116632"/>
            <a:ext cx="7672870"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ЗАКОНОМІРНОСТІ ГЕОГРАФІЧНОЇ</a:t>
            </a:r>
          </a:p>
          <a:p>
            <a:pPr algn="ctr"/>
            <a:r>
              <a:rPr lang="uk-UA"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ОБОЛОНКИ:</a:t>
            </a:r>
            <a:r>
              <a:rPr lang="uk-UA"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p:txBody>
      </p:sp>
      <p:sp>
        <p:nvSpPr>
          <p:cNvPr id="8" name="TextBox 7"/>
          <p:cNvSpPr txBox="1"/>
          <p:nvPr/>
        </p:nvSpPr>
        <p:spPr>
          <a:xfrm>
            <a:off x="0" y="1556792"/>
            <a:ext cx="9144000" cy="1077218"/>
          </a:xfrm>
          <a:prstGeom prst="rect">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b="1" dirty="0" err="1" smtClean="0">
                <a:ln>
                  <a:solidFill>
                    <a:srgbClr val="002060"/>
                  </a:solidFill>
                </a:ln>
              </a:rPr>
              <a:t>Цілісність</a:t>
            </a:r>
            <a:r>
              <a:rPr lang="ru-RU" sz="3200" dirty="0" smtClean="0">
                <a:ln>
                  <a:solidFill>
                    <a:srgbClr val="002060"/>
                  </a:solidFill>
                </a:ln>
              </a:rPr>
              <a:t> </a:t>
            </a:r>
            <a:r>
              <a:rPr lang="ru-RU" sz="3200" dirty="0">
                <a:ln>
                  <a:solidFill>
                    <a:srgbClr val="002060"/>
                  </a:solidFill>
                </a:ln>
              </a:rPr>
              <a:t>- </a:t>
            </a:r>
            <a:r>
              <a:rPr lang="ru-RU" sz="3200" dirty="0" err="1">
                <a:ln>
                  <a:solidFill>
                    <a:srgbClr val="002060"/>
                  </a:solidFill>
                </a:ln>
              </a:rPr>
              <a:t>існування</a:t>
            </a:r>
            <a:r>
              <a:rPr lang="ru-RU" sz="3200" dirty="0">
                <a:ln>
                  <a:solidFill>
                    <a:srgbClr val="002060"/>
                  </a:solidFill>
                </a:ln>
              </a:rPr>
              <a:t> </a:t>
            </a:r>
            <a:r>
              <a:rPr lang="ru-RU" sz="3200" dirty="0" err="1">
                <a:ln>
                  <a:solidFill>
                    <a:srgbClr val="002060"/>
                  </a:solidFill>
                </a:ln>
              </a:rPr>
              <a:t>сукупності</a:t>
            </a:r>
            <a:r>
              <a:rPr lang="ru-RU" sz="3200" dirty="0">
                <a:ln>
                  <a:solidFill>
                    <a:srgbClr val="002060"/>
                  </a:solidFill>
                </a:ln>
              </a:rPr>
              <a:t> </a:t>
            </a:r>
            <a:r>
              <a:rPr lang="ru-RU" sz="3200" dirty="0" err="1">
                <a:ln>
                  <a:solidFill>
                    <a:srgbClr val="002060"/>
                  </a:solidFill>
                </a:ln>
              </a:rPr>
              <a:t>природних</a:t>
            </a:r>
            <a:r>
              <a:rPr lang="ru-RU" sz="3200" dirty="0">
                <a:ln>
                  <a:solidFill>
                    <a:srgbClr val="002060"/>
                  </a:solidFill>
                </a:ln>
              </a:rPr>
              <a:t> </a:t>
            </a:r>
            <a:r>
              <a:rPr lang="ru-RU" sz="3200" dirty="0" err="1">
                <a:ln>
                  <a:solidFill>
                    <a:srgbClr val="002060"/>
                  </a:solidFill>
                </a:ln>
              </a:rPr>
              <a:t>компонентів</a:t>
            </a:r>
            <a:r>
              <a:rPr lang="ru-RU" sz="3200" dirty="0">
                <a:ln>
                  <a:solidFill>
                    <a:srgbClr val="002060"/>
                  </a:solidFill>
                </a:ln>
              </a:rPr>
              <a:t> як </a:t>
            </a:r>
            <a:r>
              <a:rPr lang="ru-RU" sz="3200" dirty="0" err="1">
                <a:ln>
                  <a:solidFill>
                    <a:srgbClr val="002060"/>
                  </a:solidFill>
                </a:ln>
              </a:rPr>
              <a:t>єдиного</a:t>
            </a:r>
            <a:r>
              <a:rPr lang="ru-RU" sz="3200" dirty="0">
                <a:ln>
                  <a:solidFill>
                    <a:srgbClr val="002060"/>
                  </a:solidFill>
                </a:ln>
              </a:rPr>
              <a:t> </a:t>
            </a:r>
            <a:r>
              <a:rPr lang="ru-RU" sz="3200" dirty="0" err="1">
                <a:ln>
                  <a:solidFill>
                    <a:srgbClr val="002060"/>
                  </a:solidFill>
                </a:ln>
              </a:rPr>
              <a:t>організму</a:t>
            </a:r>
            <a:r>
              <a:rPr lang="ru-RU" sz="3200" dirty="0">
                <a:ln>
                  <a:solidFill>
                    <a:srgbClr val="002060"/>
                  </a:solidFill>
                </a:ln>
              </a:rPr>
              <a:t>.</a:t>
            </a:r>
            <a:endParaRPr lang="uk-UA" sz="3200" dirty="0">
              <a:ln>
                <a:solidFill>
                  <a:srgbClr val="002060"/>
                </a:solidFill>
              </a:ln>
            </a:endParaRPr>
          </a:p>
        </p:txBody>
      </p:sp>
      <p:sp>
        <p:nvSpPr>
          <p:cNvPr id="10" name="TextBox 9"/>
          <p:cNvSpPr txBox="1"/>
          <p:nvPr/>
        </p:nvSpPr>
        <p:spPr>
          <a:xfrm>
            <a:off x="-23438" y="2924944"/>
            <a:ext cx="9144000" cy="1077218"/>
          </a:xfrm>
          <a:prstGeom prst="rect">
            <a:avLst/>
          </a:prstGeom>
          <a:solidFill>
            <a:srgbClr val="0000F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uk-UA" sz="3200" dirty="0">
                <a:ln>
                  <a:solidFill>
                    <a:srgbClr val="002060"/>
                  </a:solidFill>
                </a:ln>
              </a:rPr>
              <a:t>Кругообіг речовими та енергії - постійний обмін речовиною та енергією між оболонками Землі.</a:t>
            </a:r>
          </a:p>
        </p:txBody>
      </p:sp>
      <p:sp>
        <p:nvSpPr>
          <p:cNvPr id="11" name="TextBox 10"/>
          <p:cNvSpPr txBox="1"/>
          <p:nvPr/>
        </p:nvSpPr>
        <p:spPr>
          <a:xfrm>
            <a:off x="-23438" y="4437112"/>
            <a:ext cx="9144000" cy="1077218"/>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dirty="0" err="1">
                <a:ln>
                  <a:solidFill>
                    <a:srgbClr val="002060"/>
                  </a:solidFill>
                </a:ln>
              </a:rPr>
              <a:t>Ритмічність</a:t>
            </a:r>
            <a:r>
              <a:rPr lang="ru-RU" sz="3200" dirty="0">
                <a:ln>
                  <a:solidFill>
                    <a:srgbClr val="002060"/>
                  </a:solidFill>
                </a:ln>
              </a:rPr>
              <a:t> - </a:t>
            </a:r>
            <a:r>
              <a:rPr lang="ru-RU" sz="3200" dirty="0" err="1">
                <a:ln>
                  <a:solidFill>
                    <a:srgbClr val="002060"/>
                  </a:solidFill>
                </a:ln>
              </a:rPr>
              <a:t>закономірна</a:t>
            </a:r>
            <a:r>
              <a:rPr lang="ru-RU" sz="3200" dirty="0">
                <a:ln>
                  <a:solidFill>
                    <a:srgbClr val="002060"/>
                  </a:solidFill>
                </a:ln>
              </a:rPr>
              <a:t> </a:t>
            </a:r>
            <a:r>
              <a:rPr lang="ru-RU" sz="3200" dirty="0" err="1">
                <a:ln>
                  <a:solidFill>
                    <a:srgbClr val="002060"/>
                  </a:solidFill>
                </a:ln>
              </a:rPr>
              <a:t>повторюваність</a:t>
            </a:r>
            <a:r>
              <a:rPr lang="ru-RU" sz="3200" dirty="0">
                <a:ln>
                  <a:solidFill>
                    <a:srgbClr val="002060"/>
                  </a:solidFill>
                </a:ln>
              </a:rPr>
              <a:t> у </a:t>
            </a:r>
            <a:r>
              <a:rPr lang="ru-RU" sz="3200" dirty="0" err="1">
                <a:ln>
                  <a:solidFill>
                    <a:srgbClr val="002060"/>
                  </a:solidFill>
                </a:ln>
              </a:rPr>
              <a:t>часі</a:t>
            </a:r>
            <a:r>
              <a:rPr lang="ru-RU" sz="3200" dirty="0">
                <a:ln>
                  <a:solidFill>
                    <a:srgbClr val="002060"/>
                  </a:solidFill>
                </a:ln>
              </a:rPr>
              <a:t> </a:t>
            </a:r>
            <a:r>
              <a:rPr lang="ru-RU" sz="3200" dirty="0" err="1">
                <a:ln>
                  <a:solidFill>
                    <a:srgbClr val="002060"/>
                  </a:solidFill>
                </a:ln>
              </a:rPr>
              <a:t>всіх</a:t>
            </a:r>
            <a:r>
              <a:rPr lang="ru-RU" sz="3200" dirty="0">
                <a:ln>
                  <a:solidFill>
                    <a:srgbClr val="002060"/>
                  </a:solidFill>
                </a:ln>
              </a:rPr>
              <a:t> </a:t>
            </a:r>
            <a:r>
              <a:rPr lang="ru-RU" sz="3200" dirty="0" err="1">
                <a:ln>
                  <a:solidFill>
                    <a:srgbClr val="002060"/>
                  </a:solidFill>
                </a:ln>
              </a:rPr>
              <a:t>природних</a:t>
            </a:r>
            <a:r>
              <a:rPr lang="ru-RU" sz="3200" dirty="0">
                <a:ln>
                  <a:solidFill>
                    <a:srgbClr val="002060"/>
                  </a:solidFill>
                </a:ln>
              </a:rPr>
              <a:t> </a:t>
            </a:r>
            <a:r>
              <a:rPr lang="ru-RU" sz="3200" dirty="0" err="1">
                <a:ln>
                  <a:solidFill>
                    <a:srgbClr val="002060"/>
                  </a:solidFill>
                </a:ln>
              </a:rPr>
              <a:t>явищ</a:t>
            </a:r>
            <a:r>
              <a:rPr lang="ru-RU" sz="3200" dirty="0">
                <a:ln>
                  <a:solidFill>
                    <a:srgbClr val="002060"/>
                  </a:solidFill>
                </a:ln>
              </a:rPr>
              <a:t> і </a:t>
            </a:r>
            <a:r>
              <a:rPr lang="ru-RU" sz="3200" dirty="0" err="1">
                <a:ln>
                  <a:solidFill>
                    <a:srgbClr val="002060"/>
                  </a:solidFill>
                </a:ln>
              </a:rPr>
              <a:t>процесів</a:t>
            </a:r>
            <a:r>
              <a:rPr lang="ru-RU" sz="3200" dirty="0">
                <a:ln>
                  <a:solidFill>
                    <a:srgbClr val="002060"/>
                  </a:solidFill>
                </a:ln>
              </a:rPr>
              <a:t>.</a:t>
            </a:r>
            <a:endParaRPr lang="uk-UA" sz="3200" dirty="0">
              <a:ln>
                <a:solidFill>
                  <a:srgbClr val="002060"/>
                </a:solidFill>
              </a:ln>
            </a:endParaRPr>
          </a:p>
        </p:txBody>
      </p:sp>
      <p:sp>
        <p:nvSpPr>
          <p:cNvPr id="12" name="TextBox 11"/>
          <p:cNvSpPr txBox="1"/>
          <p:nvPr/>
        </p:nvSpPr>
        <p:spPr>
          <a:xfrm>
            <a:off x="-5735" y="5863051"/>
            <a:ext cx="9144000" cy="584775"/>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dirty="0" err="1" smtClean="0">
                <a:ln>
                  <a:solidFill>
                    <a:srgbClr val="002060"/>
                  </a:solidFill>
                </a:ln>
              </a:rPr>
              <a:t>Поділ</a:t>
            </a:r>
            <a:r>
              <a:rPr lang="ru-RU" sz="3200" dirty="0" smtClean="0">
                <a:ln>
                  <a:solidFill>
                    <a:srgbClr val="002060"/>
                  </a:solidFill>
                </a:ln>
              </a:rPr>
              <a:t> </a:t>
            </a:r>
            <a:r>
              <a:rPr lang="ru-RU" sz="3200" dirty="0">
                <a:ln>
                  <a:solidFill>
                    <a:srgbClr val="002060"/>
                  </a:solidFill>
                </a:ln>
              </a:rPr>
              <a:t>на </a:t>
            </a:r>
            <a:r>
              <a:rPr lang="ru-RU" sz="3200" dirty="0" err="1">
                <a:ln>
                  <a:solidFill>
                    <a:srgbClr val="002060"/>
                  </a:solidFill>
                </a:ln>
              </a:rPr>
              <a:t>зональні</a:t>
            </a:r>
            <a:r>
              <a:rPr lang="ru-RU" sz="3200" dirty="0">
                <a:ln>
                  <a:solidFill>
                    <a:srgbClr val="002060"/>
                  </a:solidFill>
                </a:ln>
              </a:rPr>
              <a:t> й </a:t>
            </a:r>
            <a:r>
              <a:rPr lang="ru-RU" sz="3200" dirty="0" err="1">
                <a:ln>
                  <a:solidFill>
                    <a:srgbClr val="002060"/>
                  </a:solidFill>
                </a:ln>
              </a:rPr>
              <a:t>азональні</a:t>
            </a:r>
            <a:r>
              <a:rPr lang="ru-RU" sz="3200" dirty="0">
                <a:ln>
                  <a:solidFill>
                    <a:srgbClr val="002060"/>
                  </a:solidFill>
                </a:ln>
              </a:rPr>
              <a:t> </a:t>
            </a:r>
            <a:r>
              <a:rPr lang="ru-RU" sz="3200" dirty="0" err="1">
                <a:ln>
                  <a:solidFill>
                    <a:srgbClr val="002060"/>
                  </a:solidFill>
                </a:ln>
              </a:rPr>
              <a:t>природні</a:t>
            </a:r>
            <a:r>
              <a:rPr lang="ru-RU" sz="3200" dirty="0">
                <a:ln>
                  <a:solidFill>
                    <a:srgbClr val="002060"/>
                  </a:solidFill>
                </a:ln>
              </a:rPr>
              <a:t> </a:t>
            </a:r>
            <a:r>
              <a:rPr lang="ru-RU" sz="3200" dirty="0" err="1">
                <a:ln>
                  <a:solidFill>
                    <a:srgbClr val="002060"/>
                  </a:solidFill>
                </a:ln>
              </a:rPr>
              <a:t>комплекси</a:t>
            </a:r>
            <a:endParaRPr lang="uk-UA" sz="3200" dirty="0">
              <a:ln>
                <a:solidFill>
                  <a:srgbClr val="002060"/>
                </a:solidFill>
              </a:ln>
            </a:endParaRPr>
          </a:p>
        </p:txBody>
      </p:sp>
    </p:spTree>
    <p:extLst>
      <p:ext uri="{BB962C8B-B14F-4D97-AF65-F5344CB8AC3E}">
        <p14:creationId xmlns:p14="http://schemas.microsoft.com/office/powerpoint/2010/main" val="18356519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Результат пошуку зображень за запитом &quot;кут падіння сонячних променів&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1008"/>
            <a:ext cx="9144000" cy="3391189"/>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Пов’язане зображення"/>
          <p:cNvPicPr>
            <a:picLocks noChangeAspect="1" noChangeArrowheads="1"/>
          </p:cNvPicPr>
          <p:nvPr/>
        </p:nvPicPr>
        <p:blipFill rotWithShape="1">
          <a:blip r:embed="rId3">
            <a:extLst>
              <a:ext uri="{28A0092B-C50C-407E-A947-70E740481C1C}">
                <a14:useLocalDpi xmlns:a14="http://schemas.microsoft.com/office/drawing/2010/main" val="0"/>
              </a:ext>
            </a:extLst>
          </a:blip>
          <a:srcRect t="8149" b="17946"/>
          <a:stretch/>
        </p:blipFill>
        <p:spPr bwMode="auto">
          <a:xfrm>
            <a:off x="1476375" y="383206"/>
            <a:ext cx="6191250" cy="24638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1324733" y="2924944"/>
            <a:ext cx="649453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Кут нахилу сонячних променів</a:t>
            </a:r>
            <a:endParaRPr lang="uk-U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823520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Результат пошуку зображень за запитом &quot;polar day and night gif&quo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27" y="0"/>
            <a:ext cx="3196621" cy="31966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Результат пошуку зображень за запитом &quot;polar day and night gif&quo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510570"/>
            <a:ext cx="4762500" cy="2686051"/>
          </a:xfrm>
          <a:prstGeom prst="rect">
            <a:avLst/>
          </a:prstGeom>
          <a:noFill/>
          <a:extLst>
            <a:ext uri="{909E8E84-426E-40DD-AFC4-6F175D3DCCD1}">
              <a14:hiddenFill xmlns:a14="http://schemas.microsoft.com/office/drawing/2010/main">
                <a:solidFill>
                  <a:srgbClr val="FFFFFF"/>
                </a:solidFill>
              </a14:hiddenFill>
            </a:ext>
          </a:extLst>
        </p:spPr>
      </p:pic>
      <p:sp>
        <p:nvSpPr>
          <p:cNvPr id="2" name="Штрихова стрілка вправо 1"/>
          <p:cNvSpPr/>
          <p:nvPr/>
        </p:nvSpPr>
        <p:spPr>
          <a:xfrm>
            <a:off x="1702933" y="1376772"/>
            <a:ext cx="2736304" cy="216024"/>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Овал 2"/>
          <p:cNvSpPr/>
          <p:nvPr/>
        </p:nvSpPr>
        <p:spPr>
          <a:xfrm>
            <a:off x="1331640" y="1340768"/>
            <a:ext cx="360040"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кутник 4"/>
          <p:cNvSpPr/>
          <p:nvPr/>
        </p:nvSpPr>
        <p:spPr>
          <a:xfrm>
            <a:off x="4445331" y="4293096"/>
            <a:ext cx="4608512" cy="160043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uk-UA" sz="1400" dirty="0" smtClean="0"/>
              <a:t>Полярна ніч/день — період, коли Сонце понад 24 години не/з'являється з-за горизонту. Найкоротша полярна ніч (полярний день) спостерігається на широті 66°33' — </a:t>
            </a:r>
          </a:p>
          <a:p>
            <a:r>
              <a:rPr lang="uk-UA" sz="1400" dirty="0" smtClean="0"/>
              <a:t>1 добу, найдовша на полюсах — 6 місяців. Полярна ніч (полярний день) є наслідком нахилу земної осі до площини екліптики, кут нахилу якої становить приблизно 23,5°.</a:t>
            </a:r>
            <a:endParaRPr lang="uk-UA" sz="1400" dirty="0"/>
          </a:p>
        </p:txBody>
      </p:sp>
      <p:sp>
        <p:nvSpPr>
          <p:cNvPr id="6" name="Прямокутник 5"/>
          <p:cNvSpPr/>
          <p:nvPr/>
        </p:nvSpPr>
        <p:spPr>
          <a:xfrm>
            <a:off x="4445331" y="3284984"/>
            <a:ext cx="4262360" cy="830997"/>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uk-UA"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Формування полярного дня та ночі</a:t>
            </a:r>
            <a:endParaRPr lang="uk-UA"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150" name="Picture 6" descr="https://upload.wikimedia.org/wikipedia/commons/thumb/4/4d/Earth-lighting-winter-solstice_EN.png/1280px-Earth-lighting-winter-solstice_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7" y="3518362"/>
            <a:ext cx="4348749" cy="31499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39752" y="3518362"/>
            <a:ext cx="144016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uk-UA" sz="1600" dirty="0" smtClean="0"/>
              <a:t>Полярна ніч</a:t>
            </a:r>
            <a:endParaRPr lang="uk-UA" sz="1600" dirty="0"/>
          </a:p>
        </p:txBody>
      </p:sp>
      <p:sp>
        <p:nvSpPr>
          <p:cNvPr id="12" name="TextBox 11"/>
          <p:cNvSpPr txBox="1"/>
          <p:nvPr/>
        </p:nvSpPr>
        <p:spPr>
          <a:xfrm>
            <a:off x="539551" y="6351230"/>
            <a:ext cx="1642049"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uk-UA" sz="1600" dirty="0" smtClean="0"/>
              <a:t>Полярний день</a:t>
            </a:r>
            <a:endParaRPr lang="uk-UA" sz="1600" dirty="0"/>
          </a:p>
        </p:txBody>
      </p:sp>
    </p:spTree>
    <p:extLst>
      <p:ext uri="{BB962C8B-B14F-4D97-AF65-F5344CB8AC3E}">
        <p14:creationId xmlns:p14="http://schemas.microsoft.com/office/powerpoint/2010/main" val="8160106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8039" y="404664"/>
            <a:ext cx="2550309"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uk-UA" sz="2800" dirty="0" smtClean="0"/>
              <a:t>Зміна пір року</a:t>
            </a:r>
          </a:p>
        </p:txBody>
      </p:sp>
    </p:spTree>
    <p:extLst>
      <p:ext uri="{BB962C8B-B14F-4D97-AF65-F5344CB8AC3E}">
        <p14:creationId xmlns:p14="http://schemas.microsoft.com/office/powerpoint/2010/main" val="514721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upload.wikimedia.org/wikipedia/commons/e/ec/BlueMarble_monthlies_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9108504" cy="681337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Пряма сполучна лінія 2"/>
          <p:cNvCxnSpPr/>
          <p:nvPr/>
        </p:nvCxnSpPr>
        <p:spPr>
          <a:xfrm flipV="1">
            <a:off x="0" y="3566746"/>
            <a:ext cx="9144000" cy="6270"/>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sp>
        <p:nvSpPr>
          <p:cNvPr id="2" name="Прямокутник 1"/>
          <p:cNvSpPr/>
          <p:nvPr/>
        </p:nvSpPr>
        <p:spPr>
          <a:xfrm>
            <a:off x="7446815" y="2636912"/>
            <a:ext cx="1688284" cy="923330"/>
          </a:xfrm>
          <a:prstGeom prst="rect">
            <a:avLst/>
          </a:prstGeom>
          <a:noFill/>
        </p:spPr>
        <p:txBody>
          <a:bodyPr wrap="none" lIns="91440" tIns="45720" rIns="91440" bIns="45720">
            <a:spAutoFit/>
          </a:bodyPr>
          <a:lstStyle/>
          <a:p>
            <a:pPr algn="ctr"/>
            <a:r>
              <a:rPr lang="uk-UA"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Зима</a:t>
            </a:r>
            <a:endParaRPr lang="uk-UA"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Прямокутник 3"/>
          <p:cNvSpPr/>
          <p:nvPr/>
        </p:nvSpPr>
        <p:spPr>
          <a:xfrm>
            <a:off x="7767048" y="3577373"/>
            <a:ext cx="1391984" cy="923330"/>
          </a:xfrm>
          <a:prstGeom prst="rect">
            <a:avLst/>
          </a:prstGeom>
        </p:spPr>
        <p:txBody>
          <a:bodyPr wrap="none">
            <a:spAutoFit/>
          </a:bodyPr>
          <a:lstStyle/>
          <a:p>
            <a:pPr algn="ctr"/>
            <a:r>
              <a:rPr lang="uk-UA"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Літо</a:t>
            </a:r>
            <a:endParaRPr lang="uk-UA"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1" name="Пряма сполучна лінія 10"/>
          <p:cNvCxnSpPr/>
          <p:nvPr/>
        </p:nvCxnSpPr>
        <p:spPr>
          <a:xfrm flipV="1">
            <a:off x="-5597" y="2636912"/>
            <a:ext cx="9144000" cy="627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2" name="Пряма сполучна лінія 11"/>
          <p:cNvCxnSpPr/>
          <p:nvPr/>
        </p:nvCxnSpPr>
        <p:spPr>
          <a:xfrm flipV="1">
            <a:off x="-5597" y="4521333"/>
            <a:ext cx="9144000" cy="627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9" name="Сонце 8"/>
          <p:cNvSpPr/>
          <p:nvPr/>
        </p:nvSpPr>
        <p:spPr>
          <a:xfrm>
            <a:off x="-24845" y="4053281"/>
            <a:ext cx="1008112" cy="93610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Прямокутник 12"/>
          <p:cNvSpPr/>
          <p:nvPr/>
        </p:nvSpPr>
        <p:spPr>
          <a:xfrm>
            <a:off x="35496" y="3604489"/>
            <a:ext cx="1688284" cy="923330"/>
          </a:xfrm>
          <a:prstGeom prst="rect">
            <a:avLst/>
          </a:prstGeom>
          <a:noFill/>
        </p:spPr>
        <p:txBody>
          <a:bodyPr wrap="none" lIns="91440" tIns="45720" rIns="91440" bIns="45720">
            <a:spAutoFit/>
          </a:bodyPr>
          <a:lstStyle/>
          <a:p>
            <a:pPr algn="ctr"/>
            <a:r>
              <a:rPr lang="uk-UA"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Зима</a:t>
            </a:r>
            <a:endParaRPr lang="uk-UA"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Прямокутник 13"/>
          <p:cNvSpPr/>
          <p:nvPr/>
        </p:nvSpPr>
        <p:spPr>
          <a:xfrm>
            <a:off x="55178" y="2654043"/>
            <a:ext cx="1391984" cy="923330"/>
          </a:xfrm>
          <a:prstGeom prst="rect">
            <a:avLst/>
          </a:prstGeom>
        </p:spPr>
        <p:txBody>
          <a:bodyPr wrap="none">
            <a:spAutoFit/>
          </a:bodyPr>
          <a:lstStyle/>
          <a:p>
            <a:pPr algn="ctr"/>
            <a:r>
              <a:rPr lang="uk-UA"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Літо</a:t>
            </a:r>
            <a:endParaRPr lang="uk-UA"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Сонце 14"/>
          <p:cNvSpPr/>
          <p:nvPr/>
        </p:nvSpPr>
        <p:spPr>
          <a:xfrm>
            <a:off x="2339752" y="2983260"/>
            <a:ext cx="1008112" cy="93610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Сонце 15"/>
          <p:cNvSpPr/>
          <p:nvPr/>
        </p:nvSpPr>
        <p:spPr>
          <a:xfrm>
            <a:off x="4283968" y="2146366"/>
            <a:ext cx="1008112" cy="93610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Сонце 16"/>
          <p:cNvSpPr/>
          <p:nvPr/>
        </p:nvSpPr>
        <p:spPr>
          <a:xfrm>
            <a:off x="7164288" y="3136437"/>
            <a:ext cx="1008112" cy="93610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Сонце 17"/>
          <p:cNvSpPr/>
          <p:nvPr/>
        </p:nvSpPr>
        <p:spPr>
          <a:xfrm>
            <a:off x="-24845" y="4072541"/>
            <a:ext cx="1008112" cy="93610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70315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2222E-6 1.48148E-6 C 0.00555 -0.00509 0.02447 -0.00533 0.03246 -0.00741 C 0.03454 -0.0088 0.03697 -0.00949 0.03888 -0.01111 C 0.04548 -0.0169 0.0375 -0.01343 0.04548 -0.01597 C 0.04861 -0.01829 0.05121 -0.02083 0.05468 -0.02222 C 0.05885 -0.02616 0.06371 -0.02986 0.06857 -0.03218 C 0.07048 -0.0331 0.07413 -0.03449 0.07413 -0.03426 C 0.07743 -0.03889 0.08142 -0.04144 0.08611 -0.04329 C 0.09149 -0.04792 0.09756 -0.05116 0.10381 -0.05301 C 0.10711 -0.05602 0.11111 -0.0588 0.11493 -0.06042 C 0.11909 -0.06435 0.12222 -0.06667 0.12691 -0.06921 C 0.12864 -0.07014 0.13246 -0.07153 0.13246 -0.0713 C 0.13732 -0.07593 0.14322 -0.07755 0.14826 -0.08148 C 0.15017 -0.0831 0.15173 -0.08542 0.15381 -0.08634 C 0.1559 -0.08727 0.16024 -0.08889 0.16024 -0.08866 C 0.16111 -0.08982 0.16215 -0.09051 0.16302 -0.09144 C 0.16406 -0.09259 0.16475 -0.09398 0.16579 -0.09514 C 0.16753 -0.09699 0.17135 -0.1 0.17135 -0.09977 C 0.17395 -0.10509 0.17847 -0.10648 0.18246 -0.10996 C 0.18802 -0.11458 0.19184 -0.1206 0.19826 -0.12338 C 0.20312 -0.12778 0.20868 -0.13056 0.21388 -0.13449 C 0.21701 -0.13681 0.22413 -0.13958 0.22413 -0.13935 C 0.225 -0.14074 0.22586 -0.14213 0.22691 -0.14329 C 0.22777 -0.14421 0.22968 -0.1456 0.22968 -0.14537 " pathEditMode="relative" rAng="0" ptsTypes="fffffffffffffffffffffffA">
                                      <p:cBhvr>
                                        <p:cTn id="6" dur="2000" fill="hold"/>
                                        <p:tgtEl>
                                          <p:spTgt spid="9"/>
                                        </p:tgtEl>
                                        <p:attrNameLst>
                                          <p:attrName>ppt_x</p:attrName>
                                          <p:attrName>ppt_y</p:attrName>
                                        </p:attrNameLst>
                                      </p:cBhvr>
                                      <p:rCtr x="11476" y="-7292"/>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2899 0.01065 C -0.02344 0.00648 -0.00382 0.00625 0.00434 0.0044 C 0.00642 0.00347 0.00903 0.00278 0.01094 0.00139 C 0.01771 -0.00324 0.00955 -0.00046 0.01771 -0.00254 C 0.02101 -0.0044 0.02361 -0.00648 0.02726 -0.00764 C 0.03142 -0.01088 0.03646 -0.01389 0.04149 -0.01574 C 0.0434 -0.01643 0.04722 -0.01759 0.04722 -0.01736 C 0.05052 -0.02129 0.05469 -0.02315 0.05955 -0.02477 C 0.0651 -0.02847 0.07135 -0.03125 0.07778 -0.03264 C 0.08108 -0.03518 0.08524 -0.0375 0.08924 -0.03865 C 0.0934 -0.0419 0.0967 -0.04375 0.10139 -0.04583 C 0.1033 -0.04676 0.10712 -0.04791 0.10712 -0.04768 C 0.11215 -0.05139 0.11823 -0.05278 0.12344 -0.05602 C 0.12535 -0.05717 0.12708 -0.05903 0.12917 -0.05995 C 0.13125 -0.06065 0.13576 -0.06203 0.13576 -0.0618 C 0.13663 -0.06273 0.13767 -0.06319 0.13854 -0.06412 C 0.13976 -0.06504 0.14045 -0.0662 0.14149 -0.06713 C 0.14323 -0.06852 0.14722 -0.07106 0.14722 -0.07083 C 0.14983 -0.07523 0.15451 -0.07639 0.15868 -0.07916 C 0.16441 -0.08287 0.16823 -0.08773 0.17483 -0.09004 C 0.17986 -0.09375 0.18559 -0.09583 0.19097 -0.09907 C 0.1941 -0.10115 0.20156 -0.10324 0.20156 -0.10301 C 0.20243 -0.10416 0.2033 -0.10532 0.20434 -0.10625 C 0.20521 -0.10717 0.20729 -0.1081 0.20729 -0.1081 " pathEditMode="relative" rAng="0" ptsTypes="fffffffffffffffffffffffA">
                                      <p:cBhvr>
                                        <p:cTn id="26" dur="2000" fill="hold"/>
                                        <p:tgtEl>
                                          <p:spTgt spid="15"/>
                                        </p:tgtEl>
                                        <p:attrNameLst>
                                          <p:attrName>ppt_x</p:attrName>
                                          <p:attrName>ppt_y</p:attrName>
                                        </p:attrNameLst>
                                      </p:cBhvr>
                                      <p:rCtr x="11806" y="-5949"/>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3.61111E-6 4.81481E-6 C 0.00087 0.00046 0.00191 0.00069 0.00278 0.00115 C 0.00364 0.00162 0.00469 0.00208 0.00555 0.00254 C 0.00746 0.00347 0.01111 0.00486 0.01111 0.00486 C 0.0151 0.00856 0.01979 0.01319 0.02396 0.01597 C 0.0309 0.0206 0.04149 0.02222 0.04896 0.02337 C 0.05208 0.025 0.05503 0.02615 0.05833 0.02708 C 0.0658 0.03402 0.07448 0.03287 0.08229 0.03819 C 0.08819 0.04212 0.09462 0.04606 0.10087 0.04814 C 0.10659 0.05277 0.11284 0.05462 0.11944 0.05671 C 0.12274 0.05972 0.12569 0.06041 0.12951 0.0618 C 0.14045 0.07106 0.16406 0.07731 0.17778 0.07893 C 0.18837 0.08263 0.1993 0.08472 0.21007 0.08634 C 0.21996 0.08981 0.22708 0.0993 0.23611 0.10486 C 0.24444 0.10995 0.25347 0.11365 0.26198 0.11851 C 0.26719 0.12152 0.27257 0.12615 0.27778 0.12847 C 0.28524 0.13171 0.28107 0.12777 0.28611 0.13078 C 0.2934 0.13495 0.30364 0.14074 0.31198 0.14074 L 0.29896 0.13819 " pathEditMode="relative" ptsTypes="fffffffffffffffffAA">
                                      <p:cBhvr>
                                        <p:cTn id="30" dur="2000" fill="hold"/>
                                        <p:tgtEl>
                                          <p:spTgt spid="16"/>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2.5E-6 7.03704E-6 C 0.00191 0.00047 0.004 7.03704E-6 0.00556 0.00139 C 0.01268 0.00695 0.01355 0.01852 0.02223 0.02107 C 0.02553 0.02547 0.02934 0.0301 0.03334 0.03334 C 0.03507 0.03704 0.04063 0.04214 0.04063 0.04214 C 0.04132 0.04376 0.04167 0.04561 0.04254 0.047 C 0.04428 0.04977 0.04809 0.0544 0.04809 0.0544 C 0.04931 0.05973 0.05122 0.06251 0.05452 0.06552 C 0.05591 0.07038 0.0573 0.07246 0.06112 0.07408 C 0.06389 0.07778 0.06476 0.08102 0.06841 0.08288 C 0.07292 0.09167 0.08351 0.09352 0.08976 0.10001 C 0.0941 0.1044 0.09671 0.10556 0.10174 0.10741 C 0.10573 0.1088 0.10868 0.11251 0.11285 0.11366 C 0.12066 0.11598 0.12761 0.11783 0.13507 0.12107 C 0.13889 0.12454 0.14132 0.12501 0.14618 0.12593 C 0.14862 0.12709 0.15122 0.12825 0.15365 0.12964 " pathEditMode="relative" ptsTypes="fffffffffffffffA">
                                      <p:cBhvr>
                                        <p:cTn id="34" dur="2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13" grpId="0"/>
      <p:bldP spid="14" grpId="0"/>
      <p:bldP spid="15" grpId="0" animBg="1"/>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Пов’язане зображення"/>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07504" y="1412776"/>
            <a:ext cx="3960440" cy="293781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кутник 2"/>
          <p:cNvSpPr/>
          <p:nvPr/>
        </p:nvSpPr>
        <p:spPr>
          <a:xfrm>
            <a:off x="1341275" y="-12932"/>
            <a:ext cx="6156749"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Формування теплових та</a:t>
            </a:r>
          </a:p>
          <a:p>
            <a:pPr algn="ctr"/>
            <a:r>
              <a:rPr lang="uk-UA"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кліматичних поясів Землі</a:t>
            </a:r>
            <a:endParaRPr lang="uk-UA"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482" name="Picture 2" descr="Пов’язане зображення"/>
          <p:cNvPicPr>
            <a:picLocks noChangeAspect="1" noChangeArrowheads="1"/>
          </p:cNvPicPr>
          <p:nvPr/>
        </p:nvPicPr>
        <p:blipFill rotWithShape="1">
          <a:blip r:embed="rId4">
            <a:extLst>
              <a:ext uri="{28A0092B-C50C-407E-A947-70E740481C1C}">
                <a14:useLocalDpi xmlns:a14="http://schemas.microsoft.com/office/drawing/2010/main" val="0"/>
              </a:ext>
            </a:extLst>
          </a:blip>
          <a:srcRect b="9528"/>
          <a:stretch/>
        </p:blipFill>
        <p:spPr bwMode="auto">
          <a:xfrm>
            <a:off x="4419648" y="1310507"/>
            <a:ext cx="4724351"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0767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Результат пошуку зображень за запитом &quot;внутрішня будова надр&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кутник 2"/>
          <p:cNvSpPr/>
          <p:nvPr/>
        </p:nvSpPr>
        <p:spPr>
          <a:xfrm>
            <a:off x="525709" y="5534561"/>
            <a:ext cx="8092600" cy="1323439"/>
          </a:xfrm>
          <a:prstGeom prst="rect">
            <a:avLst/>
          </a:prstGeom>
          <a:noFill/>
        </p:spPr>
        <p:txBody>
          <a:bodyPr wrap="none" lIns="91440" tIns="45720" rIns="91440" bIns="45720">
            <a:spAutoFit/>
          </a:bodyPr>
          <a:lstStyle/>
          <a:p>
            <a:pPr algn="ctr"/>
            <a:r>
              <a:rPr lang="uk-UA"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Ключові географічні </a:t>
            </a:r>
            <a:r>
              <a:rPr lang="uk-UA"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a:t>
            </a:r>
            <a:r>
              <a:rPr lang="uk-UA"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акономірності </a:t>
            </a:r>
          </a:p>
          <a:p>
            <a:pPr algn="ctr"/>
            <a:r>
              <a:rPr lang="uk-UA"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літосфері та </a:t>
            </a:r>
            <a:r>
              <a:rPr lang="uk-UA"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надрах Землі</a:t>
            </a:r>
            <a:endParaRPr lang="uk-UA"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3497381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340768"/>
            <a:ext cx="5408349"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2925817" y="44624"/>
            <a:ext cx="329237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TextBox 1"/>
          <p:cNvSpPr txBox="1"/>
          <p:nvPr/>
        </p:nvSpPr>
        <p:spPr>
          <a:xfrm>
            <a:off x="5515852" y="3396972"/>
            <a:ext cx="432048" cy="584775"/>
          </a:xfrm>
          <a:prstGeom prst="rect">
            <a:avLst/>
          </a:prstGeom>
          <a:noFill/>
        </p:spPr>
        <p:txBody>
          <a:bodyPr wrap="square" rtlCol="0">
            <a:spAutoFit/>
          </a:bodyPr>
          <a:lstStyle/>
          <a:p>
            <a:r>
              <a:rPr lang="uk-UA" sz="3200" b="1" dirty="0" smtClean="0"/>
              <a:t>1</a:t>
            </a:r>
            <a:endParaRPr lang="uk-UA" sz="3200" b="1" dirty="0"/>
          </a:p>
        </p:txBody>
      </p:sp>
      <p:sp>
        <p:nvSpPr>
          <p:cNvPr id="5" name="TextBox 4"/>
          <p:cNvSpPr txBox="1"/>
          <p:nvPr/>
        </p:nvSpPr>
        <p:spPr>
          <a:xfrm>
            <a:off x="5448611" y="2204864"/>
            <a:ext cx="432048" cy="584775"/>
          </a:xfrm>
          <a:prstGeom prst="rect">
            <a:avLst/>
          </a:prstGeom>
          <a:noFill/>
        </p:spPr>
        <p:txBody>
          <a:bodyPr wrap="square" rtlCol="0">
            <a:spAutoFit/>
          </a:bodyPr>
          <a:lstStyle/>
          <a:p>
            <a:r>
              <a:rPr lang="uk-UA" sz="3200" b="1" dirty="0" smtClean="0"/>
              <a:t>3</a:t>
            </a:r>
            <a:endParaRPr lang="uk-UA" sz="3200" b="1" dirty="0"/>
          </a:p>
        </p:txBody>
      </p:sp>
      <p:sp>
        <p:nvSpPr>
          <p:cNvPr id="6" name="TextBox 5"/>
          <p:cNvSpPr txBox="1"/>
          <p:nvPr/>
        </p:nvSpPr>
        <p:spPr>
          <a:xfrm>
            <a:off x="6072932" y="3384285"/>
            <a:ext cx="2531516" cy="1077218"/>
          </a:xfrm>
          <a:prstGeom prst="rect">
            <a:avLst/>
          </a:prstGeom>
          <a:noFill/>
        </p:spPr>
        <p:txBody>
          <a:bodyPr wrap="square" rtlCol="0">
            <a:spAutoFit/>
          </a:bodyPr>
          <a:lstStyle/>
          <a:p>
            <a:r>
              <a:rPr lang="uk-UA" sz="3200" b="1" dirty="0" smtClean="0"/>
              <a:t>ВНУТРІШНЄ ЯДРО</a:t>
            </a:r>
            <a:endParaRPr lang="uk-UA" sz="3200" b="1" dirty="0"/>
          </a:p>
        </p:txBody>
      </p:sp>
      <p:sp>
        <p:nvSpPr>
          <p:cNvPr id="7" name="TextBox 6"/>
          <p:cNvSpPr txBox="1"/>
          <p:nvPr/>
        </p:nvSpPr>
        <p:spPr>
          <a:xfrm>
            <a:off x="5947900" y="2191884"/>
            <a:ext cx="2531516" cy="584775"/>
          </a:xfrm>
          <a:prstGeom prst="rect">
            <a:avLst/>
          </a:prstGeom>
          <a:noFill/>
        </p:spPr>
        <p:txBody>
          <a:bodyPr wrap="square" rtlCol="0">
            <a:spAutoFit/>
          </a:bodyPr>
          <a:lstStyle/>
          <a:p>
            <a:r>
              <a:rPr lang="uk-UA" sz="3200" b="1" dirty="0" smtClean="0"/>
              <a:t>МАНТІЯ</a:t>
            </a:r>
            <a:endParaRPr lang="uk-UA" sz="3200" b="1" dirty="0"/>
          </a:p>
        </p:txBody>
      </p:sp>
      <p:sp>
        <p:nvSpPr>
          <p:cNvPr id="8" name="TextBox 7"/>
          <p:cNvSpPr txBox="1"/>
          <p:nvPr/>
        </p:nvSpPr>
        <p:spPr>
          <a:xfrm>
            <a:off x="107502" y="971436"/>
            <a:ext cx="878497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uk-UA" b="1" dirty="0" smtClean="0"/>
              <a:t>ЯКІ ОБОЛОНКИ ВНУТРІШНЬОЇ БУДОВИ ЗЕМЛІ ЗАЗНАЧЕНІ ЧИСЛАМИ?</a:t>
            </a:r>
            <a:endParaRPr lang="uk-UA" b="1" dirty="0"/>
          </a:p>
        </p:txBody>
      </p:sp>
    </p:spTree>
    <p:extLst>
      <p:ext uri="{BB962C8B-B14F-4D97-AF65-F5344CB8AC3E}">
        <p14:creationId xmlns:p14="http://schemas.microsoft.com/office/powerpoint/2010/main" val="165328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Результат пошуку зображень за запитом &quot;внутрішні надра землі&quot;"/>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8520" y="1412776"/>
            <a:ext cx="9252520" cy="542908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кутник 2"/>
          <p:cNvSpPr/>
          <p:nvPr/>
        </p:nvSpPr>
        <p:spPr>
          <a:xfrm>
            <a:off x="3657561" y="5921299"/>
            <a:ext cx="1885453" cy="923330"/>
          </a:xfrm>
          <a:prstGeom prst="rect">
            <a:avLst/>
          </a:prstGeom>
          <a:noFill/>
        </p:spPr>
        <p:txBody>
          <a:bodyPr wrap="none" lIns="91440" tIns="45720" rIns="91440" bIns="45720">
            <a:spAutoFit/>
          </a:bodyPr>
          <a:lstStyle/>
          <a:p>
            <a:pPr algn="ctr"/>
            <a:r>
              <a:rPr lang="uk-UA"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ЯДРО</a:t>
            </a:r>
            <a:endParaRPr lang="uk-UA"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Прямокутник 3"/>
          <p:cNvSpPr/>
          <p:nvPr/>
        </p:nvSpPr>
        <p:spPr>
          <a:xfrm rot="18972536">
            <a:off x="1619331" y="4895922"/>
            <a:ext cx="2573141" cy="923330"/>
          </a:xfrm>
          <a:prstGeom prst="rect">
            <a:avLst/>
          </a:prstGeom>
          <a:noFill/>
        </p:spPr>
        <p:txBody>
          <a:bodyPr wrap="none" lIns="91440" tIns="45720" rIns="91440" bIns="45720">
            <a:spAutoFit/>
          </a:bodyPr>
          <a:lstStyle/>
          <a:p>
            <a:pPr algn="ctr"/>
            <a:r>
              <a:rPr lang="uk-UA"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МАНТІЯ</a:t>
            </a:r>
            <a:endParaRPr lang="uk-UA"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Прямокутник 4"/>
          <p:cNvSpPr/>
          <p:nvPr/>
        </p:nvSpPr>
        <p:spPr>
          <a:xfrm rot="2143843">
            <a:off x="4351895" y="4880501"/>
            <a:ext cx="2573141" cy="923330"/>
          </a:xfrm>
          <a:prstGeom prst="rect">
            <a:avLst/>
          </a:prstGeom>
          <a:noFill/>
        </p:spPr>
        <p:txBody>
          <a:bodyPr wrap="none" lIns="91440" tIns="45720" rIns="91440" bIns="45720">
            <a:spAutoFit/>
          </a:bodyPr>
          <a:lstStyle/>
          <a:p>
            <a:pPr algn="ctr"/>
            <a:r>
              <a:rPr lang="uk-UA"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МАНТІЯ</a:t>
            </a:r>
            <a:endParaRPr lang="uk-UA"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Прямокутник 5"/>
          <p:cNvSpPr/>
          <p:nvPr/>
        </p:nvSpPr>
        <p:spPr>
          <a:xfrm rot="21227454">
            <a:off x="1933975" y="2472206"/>
            <a:ext cx="1708032" cy="830997"/>
          </a:xfrm>
          <a:prstGeom prst="rect">
            <a:avLst/>
          </a:prstGeom>
          <a:noFill/>
        </p:spPr>
        <p:txBody>
          <a:bodyPr wrap="none" lIns="91440" tIns="45720" rIns="91440" bIns="45720">
            <a:spAutoFit/>
          </a:bodyPr>
          <a:lstStyle/>
          <a:p>
            <a:pPr algn="ctr"/>
            <a:r>
              <a:rPr lang="uk-UA"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Океанічна</a:t>
            </a:r>
          </a:p>
          <a:p>
            <a:pPr algn="ctr"/>
            <a:r>
              <a:rPr lang="uk-UA"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a:t>
            </a:r>
            <a:r>
              <a:rPr lang="uk-UA"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емна кора</a:t>
            </a:r>
            <a:endParaRPr lang="uk-UA"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Стрілка вліво 6"/>
          <p:cNvSpPr/>
          <p:nvPr/>
        </p:nvSpPr>
        <p:spPr>
          <a:xfrm rot="20536436">
            <a:off x="2446188" y="3493487"/>
            <a:ext cx="1440160"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Стрілка вліво 7"/>
          <p:cNvSpPr/>
          <p:nvPr/>
        </p:nvSpPr>
        <p:spPr>
          <a:xfrm rot="11405605">
            <a:off x="4348476" y="3319394"/>
            <a:ext cx="1440160"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TextBox 8"/>
          <p:cNvSpPr txBox="1"/>
          <p:nvPr/>
        </p:nvSpPr>
        <p:spPr>
          <a:xfrm>
            <a:off x="2610640" y="3012431"/>
            <a:ext cx="260943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uk-UA" dirty="0" smtClean="0"/>
              <a:t>СПРЕДИНГ або РИФТИНГ</a:t>
            </a:r>
            <a:endParaRPr lang="uk-UA" dirty="0"/>
          </a:p>
        </p:txBody>
      </p:sp>
      <p:sp>
        <p:nvSpPr>
          <p:cNvPr id="10" name="Стрілка вліво 9"/>
          <p:cNvSpPr/>
          <p:nvPr/>
        </p:nvSpPr>
        <p:spPr>
          <a:xfrm rot="14437240">
            <a:off x="6152991" y="4419795"/>
            <a:ext cx="1440160"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Стрілка вліво 10"/>
          <p:cNvSpPr/>
          <p:nvPr/>
        </p:nvSpPr>
        <p:spPr>
          <a:xfrm rot="3205564">
            <a:off x="7139676" y="5294820"/>
            <a:ext cx="1440160"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TextBox 11"/>
          <p:cNvSpPr txBox="1"/>
          <p:nvPr/>
        </p:nvSpPr>
        <p:spPr>
          <a:xfrm>
            <a:off x="7308304" y="4461073"/>
            <a:ext cx="137452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uk-UA" dirty="0" smtClean="0"/>
              <a:t>СУБДУКЦІЯ</a:t>
            </a:r>
            <a:endParaRPr lang="uk-UA" dirty="0"/>
          </a:p>
        </p:txBody>
      </p:sp>
      <p:sp>
        <p:nvSpPr>
          <p:cNvPr id="13" name="Стрілка вліво 12"/>
          <p:cNvSpPr/>
          <p:nvPr/>
        </p:nvSpPr>
        <p:spPr>
          <a:xfrm rot="6338260">
            <a:off x="-103768" y="5828475"/>
            <a:ext cx="1440160"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Стрілка вліво 13"/>
          <p:cNvSpPr/>
          <p:nvPr/>
        </p:nvSpPr>
        <p:spPr>
          <a:xfrm rot="17996004">
            <a:off x="763725" y="4893240"/>
            <a:ext cx="1440160"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TextBox 14"/>
          <p:cNvSpPr txBox="1"/>
          <p:nvPr/>
        </p:nvSpPr>
        <p:spPr>
          <a:xfrm>
            <a:off x="145258" y="4671823"/>
            <a:ext cx="99748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uk-UA" dirty="0" smtClean="0"/>
              <a:t>КОЛІЗІЯ</a:t>
            </a:r>
            <a:endParaRPr lang="uk-UA" dirty="0"/>
          </a:p>
        </p:txBody>
      </p:sp>
      <p:sp>
        <p:nvSpPr>
          <p:cNvPr id="16" name="Прямокутник 15"/>
          <p:cNvSpPr/>
          <p:nvPr/>
        </p:nvSpPr>
        <p:spPr>
          <a:xfrm rot="21227454">
            <a:off x="4639852" y="1740210"/>
            <a:ext cx="1832361" cy="830997"/>
          </a:xfrm>
          <a:prstGeom prst="rect">
            <a:avLst/>
          </a:prstGeom>
          <a:noFill/>
        </p:spPr>
        <p:txBody>
          <a:bodyPr wrap="none" lIns="91440" tIns="45720" rIns="91440" bIns="45720">
            <a:spAutoFit/>
          </a:bodyPr>
          <a:lstStyle/>
          <a:p>
            <a:pPr algn="ctr"/>
            <a:r>
              <a:rPr lang="uk-UA"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Материкова</a:t>
            </a:r>
          </a:p>
          <a:p>
            <a:pPr algn="ctr"/>
            <a:r>
              <a:rPr lang="uk-UA"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a:t>
            </a:r>
            <a:r>
              <a:rPr lang="uk-UA"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емна кора</a:t>
            </a:r>
            <a:endParaRPr lang="uk-UA"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Стрілка вліво 16"/>
          <p:cNvSpPr/>
          <p:nvPr/>
        </p:nvSpPr>
        <p:spPr>
          <a:xfrm rot="5400000">
            <a:off x="3476660" y="4893240"/>
            <a:ext cx="1440160"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Стрілка вліво 17"/>
          <p:cNvSpPr/>
          <p:nvPr/>
        </p:nvSpPr>
        <p:spPr>
          <a:xfrm rot="5400000">
            <a:off x="3880042" y="3636092"/>
            <a:ext cx="633396"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Стрілка вліво 18"/>
          <p:cNvSpPr/>
          <p:nvPr/>
        </p:nvSpPr>
        <p:spPr>
          <a:xfrm rot="13485096">
            <a:off x="1383614" y="5858549"/>
            <a:ext cx="633396"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Стрілка вліво 19"/>
          <p:cNvSpPr/>
          <p:nvPr/>
        </p:nvSpPr>
        <p:spPr>
          <a:xfrm rot="17390381">
            <a:off x="6882154" y="5716262"/>
            <a:ext cx="633396"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Стрілка вліво 20"/>
          <p:cNvSpPr/>
          <p:nvPr/>
        </p:nvSpPr>
        <p:spPr>
          <a:xfrm rot="10800000">
            <a:off x="2787990" y="6329166"/>
            <a:ext cx="694975"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Стрілка вліво 21"/>
          <p:cNvSpPr/>
          <p:nvPr/>
        </p:nvSpPr>
        <p:spPr>
          <a:xfrm rot="162709">
            <a:off x="5538014" y="6290208"/>
            <a:ext cx="1079325"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Полілінія 22"/>
          <p:cNvSpPr/>
          <p:nvPr/>
        </p:nvSpPr>
        <p:spPr>
          <a:xfrm>
            <a:off x="5092959" y="2695699"/>
            <a:ext cx="2364745" cy="1662545"/>
          </a:xfrm>
          <a:custGeom>
            <a:avLst/>
            <a:gdLst>
              <a:gd name="connsiteX0" fmla="*/ 2364745 w 2364745"/>
              <a:gd name="connsiteY0" fmla="*/ 1662545 h 1662545"/>
              <a:gd name="connsiteX1" fmla="*/ 2257867 w 2364745"/>
              <a:gd name="connsiteY1" fmla="*/ 1508166 h 1662545"/>
              <a:gd name="connsiteX2" fmla="*/ 2186615 w 2364745"/>
              <a:gd name="connsiteY2" fmla="*/ 1472540 h 1662545"/>
              <a:gd name="connsiteX3" fmla="*/ 2079737 w 2364745"/>
              <a:gd name="connsiteY3" fmla="*/ 1389413 h 1662545"/>
              <a:gd name="connsiteX4" fmla="*/ 2008485 w 2364745"/>
              <a:gd name="connsiteY4" fmla="*/ 1353787 h 1662545"/>
              <a:gd name="connsiteX5" fmla="*/ 1937233 w 2364745"/>
              <a:gd name="connsiteY5" fmla="*/ 1318161 h 1662545"/>
              <a:gd name="connsiteX6" fmla="*/ 1901607 w 2364745"/>
              <a:gd name="connsiteY6" fmla="*/ 1294410 h 1662545"/>
              <a:gd name="connsiteX7" fmla="*/ 1889732 w 2364745"/>
              <a:gd name="connsiteY7" fmla="*/ 1246909 h 1662545"/>
              <a:gd name="connsiteX8" fmla="*/ 1913483 w 2364745"/>
              <a:gd name="connsiteY8" fmla="*/ 1092530 h 1662545"/>
              <a:gd name="connsiteX9" fmla="*/ 1877857 w 2364745"/>
              <a:gd name="connsiteY9" fmla="*/ 1033153 h 1662545"/>
              <a:gd name="connsiteX10" fmla="*/ 1854106 w 2364745"/>
              <a:gd name="connsiteY10" fmla="*/ 997527 h 1662545"/>
              <a:gd name="connsiteX11" fmla="*/ 1806605 w 2364745"/>
              <a:gd name="connsiteY11" fmla="*/ 985652 h 1662545"/>
              <a:gd name="connsiteX12" fmla="*/ 1782854 w 2364745"/>
              <a:gd name="connsiteY12" fmla="*/ 950026 h 1662545"/>
              <a:gd name="connsiteX13" fmla="*/ 1747228 w 2364745"/>
              <a:gd name="connsiteY13" fmla="*/ 914400 h 1662545"/>
              <a:gd name="connsiteX14" fmla="*/ 1735353 w 2364745"/>
              <a:gd name="connsiteY14" fmla="*/ 878774 h 1662545"/>
              <a:gd name="connsiteX15" fmla="*/ 1687851 w 2364745"/>
              <a:gd name="connsiteY15" fmla="*/ 807522 h 1662545"/>
              <a:gd name="connsiteX16" fmla="*/ 1664101 w 2364745"/>
              <a:gd name="connsiteY16" fmla="*/ 771896 h 1662545"/>
              <a:gd name="connsiteX17" fmla="*/ 1675976 w 2364745"/>
              <a:gd name="connsiteY17" fmla="*/ 665018 h 1662545"/>
              <a:gd name="connsiteX18" fmla="*/ 1687851 w 2364745"/>
              <a:gd name="connsiteY18" fmla="*/ 629392 h 1662545"/>
              <a:gd name="connsiteX19" fmla="*/ 1652225 w 2364745"/>
              <a:gd name="connsiteY19" fmla="*/ 534389 h 1662545"/>
              <a:gd name="connsiteX20" fmla="*/ 1616599 w 2364745"/>
              <a:gd name="connsiteY20" fmla="*/ 522514 h 1662545"/>
              <a:gd name="connsiteX21" fmla="*/ 1545347 w 2364745"/>
              <a:gd name="connsiteY21" fmla="*/ 475013 h 1662545"/>
              <a:gd name="connsiteX22" fmla="*/ 1509722 w 2364745"/>
              <a:gd name="connsiteY22" fmla="*/ 451262 h 1662545"/>
              <a:gd name="connsiteX23" fmla="*/ 1474096 w 2364745"/>
              <a:gd name="connsiteY23" fmla="*/ 439387 h 1662545"/>
              <a:gd name="connsiteX24" fmla="*/ 1438470 w 2364745"/>
              <a:gd name="connsiteY24" fmla="*/ 415636 h 1662545"/>
              <a:gd name="connsiteX25" fmla="*/ 1355342 w 2364745"/>
              <a:gd name="connsiteY25" fmla="*/ 380010 h 1662545"/>
              <a:gd name="connsiteX26" fmla="*/ 1319716 w 2364745"/>
              <a:gd name="connsiteY26" fmla="*/ 344384 h 1662545"/>
              <a:gd name="connsiteX27" fmla="*/ 1248464 w 2364745"/>
              <a:gd name="connsiteY27" fmla="*/ 320633 h 1662545"/>
              <a:gd name="connsiteX28" fmla="*/ 1212838 w 2364745"/>
              <a:gd name="connsiteY28" fmla="*/ 296883 h 1662545"/>
              <a:gd name="connsiteX29" fmla="*/ 1129711 w 2364745"/>
              <a:gd name="connsiteY29" fmla="*/ 273132 h 1662545"/>
              <a:gd name="connsiteX30" fmla="*/ 1094085 w 2364745"/>
              <a:gd name="connsiteY30" fmla="*/ 261257 h 1662545"/>
              <a:gd name="connsiteX31" fmla="*/ 832828 w 2364745"/>
              <a:gd name="connsiteY31" fmla="*/ 225631 h 1662545"/>
              <a:gd name="connsiteX32" fmla="*/ 714075 w 2364745"/>
              <a:gd name="connsiteY32" fmla="*/ 201880 h 1662545"/>
              <a:gd name="connsiteX33" fmla="*/ 654698 w 2364745"/>
              <a:gd name="connsiteY33" fmla="*/ 190005 h 1662545"/>
              <a:gd name="connsiteX34" fmla="*/ 583446 w 2364745"/>
              <a:gd name="connsiteY34" fmla="*/ 154379 h 1662545"/>
              <a:gd name="connsiteX35" fmla="*/ 500319 w 2364745"/>
              <a:gd name="connsiteY35" fmla="*/ 118753 h 1662545"/>
              <a:gd name="connsiteX36" fmla="*/ 452818 w 2364745"/>
              <a:gd name="connsiteY36" fmla="*/ 83127 h 1662545"/>
              <a:gd name="connsiteX37" fmla="*/ 369690 w 2364745"/>
              <a:gd name="connsiteY37" fmla="*/ 23750 h 1662545"/>
              <a:gd name="connsiteX38" fmla="*/ 298438 w 2364745"/>
              <a:gd name="connsiteY38" fmla="*/ 0 h 1662545"/>
              <a:gd name="connsiteX39" fmla="*/ 155935 w 2364745"/>
              <a:gd name="connsiteY39" fmla="*/ 11875 h 1662545"/>
              <a:gd name="connsiteX40" fmla="*/ 72807 w 2364745"/>
              <a:gd name="connsiteY40" fmla="*/ 47501 h 1662545"/>
              <a:gd name="connsiteX41" fmla="*/ 37181 w 2364745"/>
              <a:gd name="connsiteY41" fmla="*/ 59376 h 1662545"/>
              <a:gd name="connsiteX42" fmla="*/ 1555 w 2364745"/>
              <a:gd name="connsiteY42" fmla="*/ 83127 h 1662545"/>
              <a:gd name="connsiteX43" fmla="*/ 13431 w 2364745"/>
              <a:gd name="connsiteY43" fmla="*/ 166254 h 1662545"/>
              <a:gd name="connsiteX44" fmla="*/ 96558 w 2364745"/>
              <a:gd name="connsiteY44" fmla="*/ 296883 h 1662545"/>
              <a:gd name="connsiteX45" fmla="*/ 132184 w 2364745"/>
              <a:gd name="connsiteY45" fmla="*/ 320633 h 1662545"/>
              <a:gd name="connsiteX46" fmla="*/ 179685 w 2364745"/>
              <a:gd name="connsiteY46" fmla="*/ 332509 h 1662545"/>
              <a:gd name="connsiteX47" fmla="*/ 250937 w 2364745"/>
              <a:gd name="connsiteY47" fmla="*/ 356259 h 1662545"/>
              <a:gd name="connsiteX48" fmla="*/ 286563 w 2364745"/>
              <a:gd name="connsiteY48" fmla="*/ 368135 h 1662545"/>
              <a:gd name="connsiteX49" fmla="*/ 345940 w 2364745"/>
              <a:gd name="connsiteY49" fmla="*/ 391885 h 1662545"/>
              <a:gd name="connsiteX50" fmla="*/ 381566 w 2364745"/>
              <a:gd name="connsiteY50" fmla="*/ 403761 h 1662545"/>
              <a:gd name="connsiteX51" fmla="*/ 524070 w 2364745"/>
              <a:gd name="connsiteY51" fmla="*/ 415636 h 1662545"/>
              <a:gd name="connsiteX52" fmla="*/ 642823 w 2364745"/>
              <a:gd name="connsiteY52" fmla="*/ 439387 h 1662545"/>
              <a:gd name="connsiteX53" fmla="*/ 690324 w 2364745"/>
              <a:gd name="connsiteY53" fmla="*/ 475013 h 1662545"/>
              <a:gd name="connsiteX54" fmla="*/ 702199 w 2364745"/>
              <a:gd name="connsiteY54" fmla="*/ 510639 h 1662545"/>
              <a:gd name="connsiteX55" fmla="*/ 725950 w 2364745"/>
              <a:gd name="connsiteY55" fmla="*/ 546265 h 1662545"/>
              <a:gd name="connsiteX56" fmla="*/ 761576 w 2364745"/>
              <a:gd name="connsiteY56" fmla="*/ 665018 h 1662545"/>
              <a:gd name="connsiteX57" fmla="*/ 785327 w 2364745"/>
              <a:gd name="connsiteY57" fmla="*/ 700644 h 1662545"/>
              <a:gd name="connsiteX58" fmla="*/ 809077 w 2364745"/>
              <a:gd name="connsiteY58" fmla="*/ 771896 h 1662545"/>
              <a:gd name="connsiteX59" fmla="*/ 844703 w 2364745"/>
              <a:gd name="connsiteY59" fmla="*/ 783771 h 1662545"/>
              <a:gd name="connsiteX60" fmla="*/ 999083 w 2364745"/>
              <a:gd name="connsiteY60" fmla="*/ 807522 h 1662545"/>
              <a:gd name="connsiteX61" fmla="*/ 1034709 w 2364745"/>
              <a:gd name="connsiteY61" fmla="*/ 819397 h 1662545"/>
              <a:gd name="connsiteX62" fmla="*/ 1094085 w 2364745"/>
              <a:gd name="connsiteY62" fmla="*/ 843148 h 1662545"/>
              <a:gd name="connsiteX63" fmla="*/ 1141586 w 2364745"/>
              <a:gd name="connsiteY63" fmla="*/ 855023 h 1662545"/>
              <a:gd name="connsiteX64" fmla="*/ 1224714 w 2364745"/>
              <a:gd name="connsiteY64" fmla="*/ 902524 h 1662545"/>
              <a:gd name="connsiteX65" fmla="*/ 1295966 w 2364745"/>
              <a:gd name="connsiteY65" fmla="*/ 985652 h 1662545"/>
              <a:gd name="connsiteX66" fmla="*/ 1307841 w 2364745"/>
              <a:gd name="connsiteY66" fmla="*/ 1021278 h 1662545"/>
              <a:gd name="connsiteX67" fmla="*/ 1331592 w 2364745"/>
              <a:gd name="connsiteY67" fmla="*/ 1056904 h 1662545"/>
              <a:gd name="connsiteX68" fmla="*/ 1343467 w 2364745"/>
              <a:gd name="connsiteY68" fmla="*/ 1104405 h 1662545"/>
              <a:gd name="connsiteX69" fmla="*/ 1367218 w 2364745"/>
              <a:gd name="connsiteY69" fmla="*/ 1151906 h 1662545"/>
              <a:gd name="connsiteX70" fmla="*/ 1402844 w 2364745"/>
              <a:gd name="connsiteY70" fmla="*/ 1223158 h 1662545"/>
              <a:gd name="connsiteX71" fmla="*/ 1438470 w 2364745"/>
              <a:gd name="connsiteY71" fmla="*/ 1235033 h 1662545"/>
              <a:gd name="connsiteX72" fmla="*/ 1533472 w 2364745"/>
              <a:gd name="connsiteY72" fmla="*/ 1282535 h 1662545"/>
              <a:gd name="connsiteX73" fmla="*/ 1569098 w 2364745"/>
              <a:gd name="connsiteY73" fmla="*/ 1306285 h 1662545"/>
              <a:gd name="connsiteX74" fmla="*/ 1604724 w 2364745"/>
              <a:gd name="connsiteY74" fmla="*/ 1318161 h 1662545"/>
              <a:gd name="connsiteX75" fmla="*/ 1640350 w 2364745"/>
              <a:gd name="connsiteY75" fmla="*/ 1341911 h 1662545"/>
              <a:gd name="connsiteX76" fmla="*/ 1675976 w 2364745"/>
              <a:gd name="connsiteY76" fmla="*/ 1353787 h 1662545"/>
              <a:gd name="connsiteX77" fmla="*/ 1747228 w 2364745"/>
              <a:gd name="connsiteY77" fmla="*/ 1401288 h 1662545"/>
              <a:gd name="connsiteX78" fmla="*/ 1770979 w 2364745"/>
              <a:gd name="connsiteY78" fmla="*/ 1436914 h 1662545"/>
              <a:gd name="connsiteX79" fmla="*/ 1794729 w 2364745"/>
              <a:gd name="connsiteY79" fmla="*/ 1496291 h 1662545"/>
              <a:gd name="connsiteX80" fmla="*/ 1830355 w 2364745"/>
              <a:gd name="connsiteY80" fmla="*/ 1508166 h 1662545"/>
              <a:gd name="connsiteX81" fmla="*/ 1842231 w 2364745"/>
              <a:gd name="connsiteY81" fmla="*/ 1543792 h 1662545"/>
              <a:gd name="connsiteX82" fmla="*/ 1913483 w 2364745"/>
              <a:gd name="connsiteY82" fmla="*/ 1567543 h 1662545"/>
              <a:gd name="connsiteX83" fmla="*/ 1996610 w 2364745"/>
              <a:gd name="connsiteY83" fmla="*/ 1591293 h 1662545"/>
              <a:gd name="connsiteX84" fmla="*/ 2174740 w 2364745"/>
              <a:gd name="connsiteY84" fmla="*/ 1603169 h 1662545"/>
              <a:gd name="connsiteX85" fmla="*/ 2317244 w 2364745"/>
              <a:gd name="connsiteY85" fmla="*/ 1603169 h 166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364745" h="1662545">
                <a:moveTo>
                  <a:pt x="2364745" y="1662545"/>
                </a:moveTo>
                <a:cubicBezTo>
                  <a:pt x="2341834" y="1624361"/>
                  <a:pt x="2286233" y="1527077"/>
                  <a:pt x="2257867" y="1508166"/>
                </a:cubicBezTo>
                <a:cubicBezTo>
                  <a:pt x="2211826" y="1477471"/>
                  <a:pt x="2235781" y="1488928"/>
                  <a:pt x="2186615" y="1472540"/>
                </a:cubicBezTo>
                <a:cubicBezTo>
                  <a:pt x="2130804" y="1416729"/>
                  <a:pt x="2164964" y="1446231"/>
                  <a:pt x="2079737" y="1389413"/>
                </a:cubicBezTo>
                <a:cubicBezTo>
                  <a:pt x="2033694" y="1358718"/>
                  <a:pt x="2057652" y="1370176"/>
                  <a:pt x="2008485" y="1353787"/>
                </a:cubicBezTo>
                <a:cubicBezTo>
                  <a:pt x="1906385" y="1285720"/>
                  <a:pt x="2035565" y="1367327"/>
                  <a:pt x="1937233" y="1318161"/>
                </a:cubicBezTo>
                <a:cubicBezTo>
                  <a:pt x="1924467" y="1311778"/>
                  <a:pt x="1913482" y="1302327"/>
                  <a:pt x="1901607" y="1294410"/>
                </a:cubicBezTo>
                <a:cubicBezTo>
                  <a:pt x="1897649" y="1278576"/>
                  <a:pt x="1889732" y="1263230"/>
                  <a:pt x="1889732" y="1246909"/>
                </a:cubicBezTo>
                <a:cubicBezTo>
                  <a:pt x="1889732" y="1155060"/>
                  <a:pt x="1893155" y="1153511"/>
                  <a:pt x="1913483" y="1092530"/>
                </a:cubicBezTo>
                <a:cubicBezTo>
                  <a:pt x="1901608" y="1072738"/>
                  <a:pt x="1890090" y="1052726"/>
                  <a:pt x="1877857" y="1033153"/>
                </a:cubicBezTo>
                <a:cubicBezTo>
                  <a:pt x="1870293" y="1021050"/>
                  <a:pt x="1865981" y="1005444"/>
                  <a:pt x="1854106" y="997527"/>
                </a:cubicBezTo>
                <a:cubicBezTo>
                  <a:pt x="1840526" y="988474"/>
                  <a:pt x="1822439" y="989610"/>
                  <a:pt x="1806605" y="985652"/>
                </a:cubicBezTo>
                <a:cubicBezTo>
                  <a:pt x="1798688" y="973777"/>
                  <a:pt x="1791991" y="960990"/>
                  <a:pt x="1782854" y="950026"/>
                </a:cubicBezTo>
                <a:cubicBezTo>
                  <a:pt x="1772103" y="937124"/>
                  <a:pt x="1756544" y="928374"/>
                  <a:pt x="1747228" y="914400"/>
                </a:cubicBezTo>
                <a:cubicBezTo>
                  <a:pt x="1740284" y="903985"/>
                  <a:pt x="1741432" y="889716"/>
                  <a:pt x="1735353" y="878774"/>
                </a:cubicBezTo>
                <a:cubicBezTo>
                  <a:pt x="1721490" y="853821"/>
                  <a:pt x="1703685" y="831273"/>
                  <a:pt x="1687851" y="807522"/>
                </a:cubicBezTo>
                <a:lnTo>
                  <a:pt x="1664101" y="771896"/>
                </a:lnTo>
                <a:cubicBezTo>
                  <a:pt x="1668059" y="736270"/>
                  <a:pt x="1670083" y="700376"/>
                  <a:pt x="1675976" y="665018"/>
                </a:cubicBezTo>
                <a:cubicBezTo>
                  <a:pt x="1678034" y="652671"/>
                  <a:pt x="1687851" y="641910"/>
                  <a:pt x="1687851" y="629392"/>
                </a:cubicBezTo>
                <a:cubicBezTo>
                  <a:pt x="1687851" y="602354"/>
                  <a:pt x="1676796" y="554046"/>
                  <a:pt x="1652225" y="534389"/>
                </a:cubicBezTo>
                <a:cubicBezTo>
                  <a:pt x="1642450" y="526569"/>
                  <a:pt x="1628474" y="526472"/>
                  <a:pt x="1616599" y="522514"/>
                </a:cubicBezTo>
                <a:lnTo>
                  <a:pt x="1545347" y="475013"/>
                </a:lnTo>
                <a:cubicBezTo>
                  <a:pt x="1533472" y="467096"/>
                  <a:pt x="1523262" y="455775"/>
                  <a:pt x="1509722" y="451262"/>
                </a:cubicBezTo>
                <a:lnTo>
                  <a:pt x="1474096" y="439387"/>
                </a:lnTo>
                <a:cubicBezTo>
                  <a:pt x="1462221" y="431470"/>
                  <a:pt x="1451236" y="422019"/>
                  <a:pt x="1438470" y="415636"/>
                </a:cubicBezTo>
                <a:cubicBezTo>
                  <a:pt x="1386780" y="389791"/>
                  <a:pt x="1413006" y="421199"/>
                  <a:pt x="1355342" y="380010"/>
                </a:cubicBezTo>
                <a:cubicBezTo>
                  <a:pt x="1341676" y="370249"/>
                  <a:pt x="1334397" y="352540"/>
                  <a:pt x="1319716" y="344384"/>
                </a:cubicBezTo>
                <a:cubicBezTo>
                  <a:pt x="1297831" y="332226"/>
                  <a:pt x="1269295" y="334520"/>
                  <a:pt x="1248464" y="320633"/>
                </a:cubicBezTo>
                <a:cubicBezTo>
                  <a:pt x="1236589" y="312716"/>
                  <a:pt x="1225603" y="303266"/>
                  <a:pt x="1212838" y="296883"/>
                </a:cubicBezTo>
                <a:cubicBezTo>
                  <a:pt x="1193851" y="287389"/>
                  <a:pt x="1147474" y="278207"/>
                  <a:pt x="1129711" y="273132"/>
                </a:cubicBezTo>
                <a:cubicBezTo>
                  <a:pt x="1117675" y="269693"/>
                  <a:pt x="1106305" y="263972"/>
                  <a:pt x="1094085" y="261257"/>
                </a:cubicBezTo>
                <a:cubicBezTo>
                  <a:pt x="1036042" y="248359"/>
                  <a:pt x="844815" y="227266"/>
                  <a:pt x="832828" y="225631"/>
                </a:cubicBezTo>
                <a:cubicBezTo>
                  <a:pt x="742465" y="213309"/>
                  <a:pt x="786977" y="218081"/>
                  <a:pt x="714075" y="201880"/>
                </a:cubicBezTo>
                <a:cubicBezTo>
                  <a:pt x="694371" y="197501"/>
                  <a:pt x="674490" y="193963"/>
                  <a:pt x="654698" y="190005"/>
                </a:cubicBezTo>
                <a:cubicBezTo>
                  <a:pt x="552598" y="121938"/>
                  <a:pt x="681778" y="203545"/>
                  <a:pt x="583446" y="154379"/>
                </a:cubicBezTo>
                <a:cubicBezTo>
                  <a:pt x="501435" y="113374"/>
                  <a:pt x="599180" y="143468"/>
                  <a:pt x="500319" y="118753"/>
                </a:cubicBezTo>
                <a:cubicBezTo>
                  <a:pt x="484485" y="106878"/>
                  <a:pt x="467845" y="96008"/>
                  <a:pt x="452818" y="83127"/>
                </a:cubicBezTo>
                <a:cubicBezTo>
                  <a:pt x="402605" y="40087"/>
                  <a:pt x="434394" y="49631"/>
                  <a:pt x="369690" y="23750"/>
                </a:cubicBezTo>
                <a:cubicBezTo>
                  <a:pt x="346445" y="14452"/>
                  <a:pt x="298438" y="0"/>
                  <a:pt x="298438" y="0"/>
                </a:cubicBezTo>
                <a:cubicBezTo>
                  <a:pt x="250937" y="3958"/>
                  <a:pt x="203183" y="5575"/>
                  <a:pt x="155935" y="11875"/>
                </a:cubicBezTo>
                <a:cubicBezTo>
                  <a:pt x="128982" y="15469"/>
                  <a:pt x="95488" y="37781"/>
                  <a:pt x="72807" y="47501"/>
                </a:cubicBezTo>
                <a:cubicBezTo>
                  <a:pt x="61301" y="52432"/>
                  <a:pt x="49056" y="55418"/>
                  <a:pt x="37181" y="59376"/>
                </a:cubicBezTo>
                <a:cubicBezTo>
                  <a:pt x="25306" y="67293"/>
                  <a:pt x="4651" y="69194"/>
                  <a:pt x="1555" y="83127"/>
                </a:cubicBezTo>
                <a:cubicBezTo>
                  <a:pt x="-4517" y="110451"/>
                  <a:pt x="8829" y="138644"/>
                  <a:pt x="13431" y="166254"/>
                </a:cubicBezTo>
                <a:cubicBezTo>
                  <a:pt x="25220" y="236986"/>
                  <a:pt x="22138" y="247271"/>
                  <a:pt x="96558" y="296883"/>
                </a:cubicBezTo>
                <a:cubicBezTo>
                  <a:pt x="108433" y="304800"/>
                  <a:pt x="119066" y="315011"/>
                  <a:pt x="132184" y="320633"/>
                </a:cubicBezTo>
                <a:cubicBezTo>
                  <a:pt x="147185" y="327062"/>
                  <a:pt x="164052" y="327819"/>
                  <a:pt x="179685" y="332509"/>
                </a:cubicBezTo>
                <a:cubicBezTo>
                  <a:pt x="203664" y="339703"/>
                  <a:pt x="227186" y="348342"/>
                  <a:pt x="250937" y="356259"/>
                </a:cubicBezTo>
                <a:cubicBezTo>
                  <a:pt x="262812" y="360217"/>
                  <a:pt x="274940" y="363486"/>
                  <a:pt x="286563" y="368135"/>
                </a:cubicBezTo>
                <a:cubicBezTo>
                  <a:pt x="306355" y="376052"/>
                  <a:pt x="325980" y="384400"/>
                  <a:pt x="345940" y="391885"/>
                </a:cubicBezTo>
                <a:cubicBezTo>
                  <a:pt x="357661" y="396280"/>
                  <a:pt x="369158" y="402107"/>
                  <a:pt x="381566" y="403761"/>
                </a:cubicBezTo>
                <a:cubicBezTo>
                  <a:pt x="428814" y="410061"/>
                  <a:pt x="476696" y="410372"/>
                  <a:pt x="524070" y="415636"/>
                </a:cubicBezTo>
                <a:cubicBezTo>
                  <a:pt x="576486" y="421460"/>
                  <a:pt x="595643" y="427591"/>
                  <a:pt x="642823" y="439387"/>
                </a:cubicBezTo>
                <a:cubicBezTo>
                  <a:pt x="658657" y="451262"/>
                  <a:pt x="677653" y="459808"/>
                  <a:pt x="690324" y="475013"/>
                </a:cubicBezTo>
                <a:cubicBezTo>
                  <a:pt x="698338" y="484629"/>
                  <a:pt x="696601" y="499443"/>
                  <a:pt x="702199" y="510639"/>
                </a:cubicBezTo>
                <a:cubicBezTo>
                  <a:pt x="708582" y="523405"/>
                  <a:pt x="718033" y="534390"/>
                  <a:pt x="725950" y="546265"/>
                </a:cubicBezTo>
                <a:cubicBezTo>
                  <a:pt x="732589" y="572820"/>
                  <a:pt x="750010" y="647669"/>
                  <a:pt x="761576" y="665018"/>
                </a:cubicBezTo>
                <a:lnTo>
                  <a:pt x="785327" y="700644"/>
                </a:lnTo>
                <a:cubicBezTo>
                  <a:pt x="793244" y="724395"/>
                  <a:pt x="785326" y="763979"/>
                  <a:pt x="809077" y="771896"/>
                </a:cubicBezTo>
                <a:cubicBezTo>
                  <a:pt x="820952" y="775854"/>
                  <a:pt x="832483" y="781056"/>
                  <a:pt x="844703" y="783771"/>
                </a:cubicBezTo>
                <a:cubicBezTo>
                  <a:pt x="874352" y="790359"/>
                  <a:pt x="972578" y="803735"/>
                  <a:pt x="999083" y="807522"/>
                </a:cubicBezTo>
                <a:cubicBezTo>
                  <a:pt x="1010958" y="811480"/>
                  <a:pt x="1022988" y="815002"/>
                  <a:pt x="1034709" y="819397"/>
                </a:cubicBezTo>
                <a:cubicBezTo>
                  <a:pt x="1054668" y="826882"/>
                  <a:pt x="1073862" y="836407"/>
                  <a:pt x="1094085" y="843148"/>
                </a:cubicBezTo>
                <a:cubicBezTo>
                  <a:pt x="1109568" y="848309"/>
                  <a:pt x="1125752" y="851065"/>
                  <a:pt x="1141586" y="855023"/>
                </a:cubicBezTo>
                <a:cubicBezTo>
                  <a:pt x="1168538" y="868499"/>
                  <a:pt x="1201217" y="882384"/>
                  <a:pt x="1224714" y="902524"/>
                </a:cubicBezTo>
                <a:cubicBezTo>
                  <a:pt x="1269507" y="940918"/>
                  <a:pt x="1267953" y="943632"/>
                  <a:pt x="1295966" y="985652"/>
                </a:cubicBezTo>
                <a:cubicBezTo>
                  <a:pt x="1299924" y="997527"/>
                  <a:pt x="1302243" y="1010082"/>
                  <a:pt x="1307841" y="1021278"/>
                </a:cubicBezTo>
                <a:cubicBezTo>
                  <a:pt x="1314224" y="1034044"/>
                  <a:pt x="1325970" y="1043786"/>
                  <a:pt x="1331592" y="1056904"/>
                </a:cubicBezTo>
                <a:cubicBezTo>
                  <a:pt x="1338021" y="1071905"/>
                  <a:pt x="1337736" y="1089123"/>
                  <a:pt x="1343467" y="1104405"/>
                </a:cubicBezTo>
                <a:cubicBezTo>
                  <a:pt x="1349683" y="1120980"/>
                  <a:pt x="1360245" y="1135635"/>
                  <a:pt x="1367218" y="1151906"/>
                </a:cubicBezTo>
                <a:cubicBezTo>
                  <a:pt x="1378443" y="1178097"/>
                  <a:pt x="1378037" y="1203312"/>
                  <a:pt x="1402844" y="1223158"/>
                </a:cubicBezTo>
                <a:cubicBezTo>
                  <a:pt x="1412619" y="1230978"/>
                  <a:pt x="1426595" y="1231075"/>
                  <a:pt x="1438470" y="1235033"/>
                </a:cubicBezTo>
                <a:cubicBezTo>
                  <a:pt x="1521004" y="1290057"/>
                  <a:pt x="1417275" y="1224436"/>
                  <a:pt x="1533472" y="1282535"/>
                </a:cubicBezTo>
                <a:cubicBezTo>
                  <a:pt x="1546237" y="1288918"/>
                  <a:pt x="1556333" y="1299902"/>
                  <a:pt x="1569098" y="1306285"/>
                </a:cubicBezTo>
                <a:cubicBezTo>
                  <a:pt x="1580294" y="1311883"/>
                  <a:pt x="1593528" y="1312563"/>
                  <a:pt x="1604724" y="1318161"/>
                </a:cubicBezTo>
                <a:cubicBezTo>
                  <a:pt x="1617489" y="1324544"/>
                  <a:pt x="1627585" y="1335528"/>
                  <a:pt x="1640350" y="1341911"/>
                </a:cubicBezTo>
                <a:cubicBezTo>
                  <a:pt x="1651546" y="1347509"/>
                  <a:pt x="1665034" y="1347708"/>
                  <a:pt x="1675976" y="1353787"/>
                </a:cubicBezTo>
                <a:cubicBezTo>
                  <a:pt x="1700929" y="1367650"/>
                  <a:pt x="1747228" y="1401288"/>
                  <a:pt x="1747228" y="1401288"/>
                </a:cubicBezTo>
                <a:cubicBezTo>
                  <a:pt x="1755145" y="1413163"/>
                  <a:pt x="1764596" y="1424148"/>
                  <a:pt x="1770979" y="1436914"/>
                </a:cubicBezTo>
                <a:cubicBezTo>
                  <a:pt x="1780512" y="1455980"/>
                  <a:pt x="1781082" y="1479915"/>
                  <a:pt x="1794729" y="1496291"/>
                </a:cubicBezTo>
                <a:cubicBezTo>
                  <a:pt x="1802743" y="1505907"/>
                  <a:pt x="1818480" y="1504208"/>
                  <a:pt x="1830355" y="1508166"/>
                </a:cubicBezTo>
                <a:cubicBezTo>
                  <a:pt x="1834314" y="1520041"/>
                  <a:pt x="1832045" y="1536516"/>
                  <a:pt x="1842231" y="1543792"/>
                </a:cubicBezTo>
                <a:cubicBezTo>
                  <a:pt x="1862603" y="1558344"/>
                  <a:pt x="1889732" y="1559626"/>
                  <a:pt x="1913483" y="1567543"/>
                </a:cubicBezTo>
                <a:cubicBezTo>
                  <a:pt x="1935561" y="1574902"/>
                  <a:pt x="1974818" y="1588999"/>
                  <a:pt x="1996610" y="1591293"/>
                </a:cubicBezTo>
                <a:cubicBezTo>
                  <a:pt x="2055792" y="1597523"/>
                  <a:pt x="2115272" y="1600966"/>
                  <a:pt x="2174740" y="1603169"/>
                </a:cubicBezTo>
                <a:cubicBezTo>
                  <a:pt x="2222209" y="1604927"/>
                  <a:pt x="2269743" y="1603169"/>
                  <a:pt x="2317244" y="1603169"/>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nchorCtr="1"/>
          <a:lstStyle/>
          <a:p>
            <a:pPr algn="ctr"/>
            <a:r>
              <a:rPr lang="uk-UA" b="1" i="1" dirty="0" smtClean="0">
                <a:solidFill>
                  <a:schemeClr val="tx1"/>
                </a:solidFill>
                <a:effectLst>
                  <a:outerShdw blurRad="38100" dist="38100" dir="2700000" algn="tl">
                    <a:srgbClr val="000000">
                      <a:alpha val="43137"/>
                    </a:srgbClr>
                  </a:outerShdw>
                </a:effectLst>
              </a:rPr>
              <a:t>Карибська</a:t>
            </a:r>
          </a:p>
          <a:p>
            <a:pPr algn="ctr"/>
            <a:r>
              <a:rPr lang="uk-UA" b="1" i="1" dirty="0" smtClean="0">
                <a:solidFill>
                  <a:schemeClr val="tx1"/>
                </a:solidFill>
                <a:effectLst>
                  <a:outerShdw blurRad="38100" dist="38100" dir="2700000" algn="tl">
                    <a:srgbClr val="000000">
                      <a:alpha val="43137"/>
                    </a:srgbClr>
                  </a:outerShdw>
                </a:effectLst>
              </a:rPr>
              <a:t>плита</a:t>
            </a:r>
            <a:endParaRPr lang="uk-UA" b="1" i="1" dirty="0">
              <a:solidFill>
                <a:schemeClr val="tx1"/>
              </a:solidFill>
              <a:effectLst>
                <a:outerShdw blurRad="38100" dist="38100" dir="2700000" algn="tl">
                  <a:srgbClr val="000000">
                    <a:alpha val="43137"/>
                  </a:srgbClr>
                </a:outerShdw>
              </a:effectLst>
            </a:endParaRPr>
          </a:p>
        </p:txBody>
      </p:sp>
      <p:sp>
        <p:nvSpPr>
          <p:cNvPr id="24" name="Пляма 1 23"/>
          <p:cNvSpPr/>
          <p:nvPr/>
        </p:nvSpPr>
        <p:spPr>
          <a:xfrm>
            <a:off x="6854298" y="3299433"/>
            <a:ext cx="454006" cy="446082"/>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Пляма 1 24"/>
          <p:cNvSpPr/>
          <p:nvPr/>
        </p:nvSpPr>
        <p:spPr>
          <a:xfrm>
            <a:off x="3700117" y="2435145"/>
            <a:ext cx="454006" cy="446082"/>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Пляма 1 25"/>
          <p:cNvSpPr/>
          <p:nvPr/>
        </p:nvSpPr>
        <p:spPr>
          <a:xfrm>
            <a:off x="6300192" y="2178620"/>
            <a:ext cx="454006" cy="446082"/>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Пляма 1 26"/>
          <p:cNvSpPr/>
          <p:nvPr/>
        </p:nvSpPr>
        <p:spPr>
          <a:xfrm>
            <a:off x="770478" y="5100766"/>
            <a:ext cx="454006" cy="446082"/>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Пляма 1 27"/>
          <p:cNvSpPr/>
          <p:nvPr/>
        </p:nvSpPr>
        <p:spPr>
          <a:xfrm>
            <a:off x="7768562" y="4996740"/>
            <a:ext cx="454006" cy="446082"/>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30" name="Пряма сполучна лінія 29"/>
          <p:cNvCxnSpPr>
            <a:stCxn id="26" idx="0"/>
          </p:cNvCxnSpPr>
          <p:nvPr/>
        </p:nvCxnSpPr>
        <p:spPr>
          <a:xfrm flipV="1">
            <a:off x="6605427" y="980728"/>
            <a:ext cx="1254329" cy="1197892"/>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32" name="Пряма зі стрілкою 31"/>
          <p:cNvCxnSpPr>
            <a:stCxn id="24" idx="0"/>
          </p:cNvCxnSpPr>
          <p:nvPr/>
        </p:nvCxnSpPr>
        <p:spPr>
          <a:xfrm flipV="1">
            <a:off x="7159533" y="836712"/>
            <a:ext cx="700223" cy="246272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3" name="TextBox 32"/>
          <p:cNvSpPr txBox="1"/>
          <p:nvPr/>
        </p:nvSpPr>
        <p:spPr>
          <a:xfrm>
            <a:off x="6754198" y="116632"/>
            <a:ext cx="2389802"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uk-UA" b="1" i="1" dirty="0" smtClean="0"/>
              <a:t>Прояви вулканізму та землетрусів та формування гір (складкоутворення)</a:t>
            </a:r>
            <a:endParaRPr lang="uk-UA" b="1" i="1" dirty="0"/>
          </a:p>
        </p:txBody>
      </p:sp>
      <p:sp>
        <p:nvSpPr>
          <p:cNvPr id="34" name="Прямокутник 33"/>
          <p:cNvSpPr/>
          <p:nvPr/>
        </p:nvSpPr>
        <p:spPr>
          <a:xfrm>
            <a:off x="410821" y="26621"/>
            <a:ext cx="5449312" cy="95410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КРУГООБІГ РЕЧОВИНИ В НАДРАХ</a:t>
            </a:r>
          </a:p>
          <a:p>
            <a:pPr algn="ctr"/>
            <a:r>
              <a:rPr lang="uk-U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ЗЕМЛІ ТА ЛІТОСФЕРІ</a:t>
            </a:r>
            <a:endParaRPr lang="uk-UA"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5" name="TextBox 34"/>
          <p:cNvSpPr txBox="1"/>
          <p:nvPr/>
        </p:nvSpPr>
        <p:spPr>
          <a:xfrm>
            <a:off x="6754198" y="6329166"/>
            <a:ext cx="182065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uk-UA" dirty="0" smtClean="0"/>
              <a:t>МЕТАМОРФІЗМ</a:t>
            </a:r>
            <a:endParaRPr lang="uk-UA" dirty="0"/>
          </a:p>
        </p:txBody>
      </p:sp>
      <p:sp>
        <p:nvSpPr>
          <p:cNvPr id="36" name="TextBox 35"/>
          <p:cNvSpPr txBox="1"/>
          <p:nvPr/>
        </p:nvSpPr>
        <p:spPr>
          <a:xfrm>
            <a:off x="789985" y="6472607"/>
            <a:ext cx="182065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uk-UA" dirty="0" smtClean="0"/>
              <a:t>МЕТАМОРФІЗМ</a:t>
            </a:r>
            <a:endParaRPr lang="uk-UA" dirty="0"/>
          </a:p>
        </p:txBody>
      </p:sp>
      <p:sp>
        <p:nvSpPr>
          <p:cNvPr id="37" name="TextBox 36"/>
          <p:cNvSpPr txBox="1"/>
          <p:nvPr/>
        </p:nvSpPr>
        <p:spPr>
          <a:xfrm>
            <a:off x="166951" y="1093919"/>
            <a:ext cx="4448768"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uk-UA" b="1" i="1" dirty="0" smtClean="0"/>
              <a:t>Прояви вулканізму та землетрусів та формування серединно-океанічних хребтів в океанах та тектонічних розломів на материках</a:t>
            </a:r>
            <a:endParaRPr lang="uk-UA" b="1" i="1"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7" y="4820"/>
            <a:ext cx="9252520" cy="687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73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out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arn(inVertical)">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arn(inVertical)">
                                      <p:cBhvr>
                                        <p:cTn id="73" dur="500"/>
                                        <p:tgtEl>
                                          <p:spTgt spid="13"/>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barn(inVertical)">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down)">
                                      <p:cBhvr>
                                        <p:cTn id="84" dur="500"/>
                                        <p:tgtEl>
                                          <p:spTgt spid="28"/>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00"/>
                                        <p:tgtEl>
                                          <p:spTgt spid="12"/>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down)">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barn(inVertical)">
                                      <p:cBhvr>
                                        <p:cTn id="95" dur="500"/>
                                        <p:tgtEl>
                                          <p:spTgt spid="26"/>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barn(inVertical)">
                                      <p:cBhvr>
                                        <p:cTn id="98" dur="5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down)">
                                      <p:cBhvr>
                                        <p:cTn id="103" dur="500"/>
                                        <p:tgtEl>
                                          <p:spTgt spid="30"/>
                                        </p:tgtEl>
                                      </p:cBhvr>
                                    </p:animEffect>
                                  </p:childTnLst>
                                </p:cTn>
                              </p:par>
                              <p:par>
                                <p:cTn id="104" presetID="22" presetClass="entr" presetSubtype="4" fill="hold"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wipe(down)">
                                      <p:cBhvr>
                                        <p:cTn id="106" dur="500"/>
                                        <p:tgtEl>
                                          <p:spTgt spid="32"/>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wipe(down)">
                                      <p:cBhvr>
                                        <p:cTn id="109" dur="500"/>
                                        <p:tgtEl>
                                          <p:spTgt spid="33"/>
                                        </p:tgtEl>
                                      </p:cBhvr>
                                    </p:animEffect>
                                  </p:childTnLst>
                                </p:cTn>
                              </p:par>
                            </p:childTnLst>
                          </p:cTn>
                        </p:par>
                      </p:childTnLst>
                    </p:cTn>
                  </p:par>
                  <p:par>
                    <p:cTn id="110" fill="hold">
                      <p:stCondLst>
                        <p:cond delay="indefinite"/>
                      </p:stCondLst>
                      <p:childTnLst>
                        <p:par>
                          <p:cTn id="111" fill="hold">
                            <p:stCondLst>
                              <p:cond delay="0"/>
                            </p:stCondLst>
                            <p:childTnLst>
                              <p:par>
                                <p:cTn id="112" presetID="47" presetClass="entr" presetSubtype="0" fill="hold" grpId="0" nodeType="click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fade">
                                      <p:cBhvr>
                                        <p:cTn id="114" dur="1000"/>
                                        <p:tgtEl>
                                          <p:spTgt spid="19"/>
                                        </p:tgtEl>
                                      </p:cBhvr>
                                    </p:animEffect>
                                    <p:anim calcmode="lin" valueType="num">
                                      <p:cBhvr>
                                        <p:cTn id="115" dur="1000" fill="hold"/>
                                        <p:tgtEl>
                                          <p:spTgt spid="19"/>
                                        </p:tgtEl>
                                        <p:attrNameLst>
                                          <p:attrName>ppt_x</p:attrName>
                                        </p:attrNameLst>
                                      </p:cBhvr>
                                      <p:tavLst>
                                        <p:tav tm="0">
                                          <p:val>
                                            <p:strVal val="#ppt_x"/>
                                          </p:val>
                                        </p:tav>
                                        <p:tav tm="100000">
                                          <p:val>
                                            <p:strVal val="#ppt_x"/>
                                          </p:val>
                                        </p:tav>
                                      </p:tavLst>
                                    </p:anim>
                                    <p:anim calcmode="lin" valueType="num">
                                      <p:cBhvr>
                                        <p:cTn id="116" dur="1000" fill="hold"/>
                                        <p:tgtEl>
                                          <p:spTgt spid="19"/>
                                        </p:tgtEl>
                                        <p:attrNameLst>
                                          <p:attrName>ppt_y</p:attrName>
                                        </p:attrNameLst>
                                      </p:cBhvr>
                                      <p:tavLst>
                                        <p:tav tm="0">
                                          <p:val>
                                            <p:strVal val="#ppt_y-.1"/>
                                          </p:val>
                                        </p:tav>
                                        <p:tav tm="100000">
                                          <p:val>
                                            <p:strVal val="#ppt_y"/>
                                          </p:val>
                                        </p:tav>
                                      </p:tavLst>
                                    </p:anim>
                                  </p:childTnLst>
                                </p:cTn>
                              </p:par>
                              <p:par>
                                <p:cTn id="117" presetID="47"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1000"/>
                                        <p:tgtEl>
                                          <p:spTgt spid="36"/>
                                        </p:tgtEl>
                                      </p:cBhvr>
                                    </p:animEffect>
                                    <p:anim calcmode="lin" valueType="num">
                                      <p:cBhvr>
                                        <p:cTn id="120" dur="1000" fill="hold"/>
                                        <p:tgtEl>
                                          <p:spTgt spid="36"/>
                                        </p:tgtEl>
                                        <p:attrNameLst>
                                          <p:attrName>ppt_x</p:attrName>
                                        </p:attrNameLst>
                                      </p:cBhvr>
                                      <p:tavLst>
                                        <p:tav tm="0">
                                          <p:val>
                                            <p:strVal val="#ppt_x"/>
                                          </p:val>
                                        </p:tav>
                                        <p:tav tm="100000">
                                          <p:val>
                                            <p:strVal val="#ppt_x"/>
                                          </p:val>
                                        </p:tav>
                                      </p:tavLst>
                                    </p:anim>
                                    <p:anim calcmode="lin" valueType="num">
                                      <p:cBhvr>
                                        <p:cTn id="121" dur="1000" fill="hold"/>
                                        <p:tgtEl>
                                          <p:spTgt spid="36"/>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20"/>
                                        </p:tgtEl>
                                        <p:attrNameLst>
                                          <p:attrName>style.visibility</p:attrName>
                                        </p:attrNameLst>
                                      </p:cBhvr>
                                      <p:to>
                                        <p:strVal val="visible"/>
                                      </p:to>
                                    </p:set>
                                    <p:animEffect transition="in" filter="fade">
                                      <p:cBhvr>
                                        <p:cTn id="124" dur="1000"/>
                                        <p:tgtEl>
                                          <p:spTgt spid="20"/>
                                        </p:tgtEl>
                                      </p:cBhvr>
                                    </p:animEffect>
                                    <p:anim calcmode="lin" valueType="num">
                                      <p:cBhvr>
                                        <p:cTn id="125" dur="1000" fill="hold"/>
                                        <p:tgtEl>
                                          <p:spTgt spid="20"/>
                                        </p:tgtEl>
                                        <p:attrNameLst>
                                          <p:attrName>ppt_x</p:attrName>
                                        </p:attrNameLst>
                                      </p:cBhvr>
                                      <p:tavLst>
                                        <p:tav tm="0">
                                          <p:val>
                                            <p:strVal val="#ppt_x"/>
                                          </p:val>
                                        </p:tav>
                                        <p:tav tm="100000">
                                          <p:val>
                                            <p:strVal val="#ppt_x"/>
                                          </p:val>
                                        </p:tav>
                                      </p:tavLst>
                                    </p:anim>
                                    <p:anim calcmode="lin" valueType="num">
                                      <p:cBhvr>
                                        <p:cTn id="126" dur="1000" fill="hold"/>
                                        <p:tgtEl>
                                          <p:spTgt spid="20"/>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fade">
                                      <p:cBhvr>
                                        <p:cTn id="129" dur="1000"/>
                                        <p:tgtEl>
                                          <p:spTgt spid="35"/>
                                        </p:tgtEl>
                                      </p:cBhvr>
                                    </p:animEffect>
                                    <p:anim calcmode="lin" valueType="num">
                                      <p:cBhvr>
                                        <p:cTn id="130" dur="1000" fill="hold"/>
                                        <p:tgtEl>
                                          <p:spTgt spid="35"/>
                                        </p:tgtEl>
                                        <p:attrNameLst>
                                          <p:attrName>ppt_x</p:attrName>
                                        </p:attrNameLst>
                                      </p:cBhvr>
                                      <p:tavLst>
                                        <p:tav tm="0">
                                          <p:val>
                                            <p:strVal val="#ppt_x"/>
                                          </p:val>
                                        </p:tav>
                                        <p:tav tm="100000">
                                          <p:val>
                                            <p:strVal val="#ppt_x"/>
                                          </p:val>
                                        </p:tav>
                                      </p:tavLst>
                                    </p:anim>
                                    <p:anim calcmode="lin" valueType="num">
                                      <p:cBhvr>
                                        <p:cTn id="13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barn(inVertical)">
                                      <p:cBhvr>
                                        <p:cTn id="136" dur="500"/>
                                        <p:tgtEl>
                                          <p:spTgt spid="21"/>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22"/>
                                        </p:tgtEl>
                                        <p:attrNameLst>
                                          <p:attrName>style.visibility</p:attrName>
                                        </p:attrNameLst>
                                      </p:cBhvr>
                                      <p:to>
                                        <p:strVal val="visible"/>
                                      </p:to>
                                    </p:set>
                                    <p:animEffect transition="in" filter="barn(inVertical)">
                                      <p:cBhvr>
                                        <p:cTn id="139" dur="500"/>
                                        <p:tgtEl>
                                          <p:spTgt spid="22"/>
                                        </p:tgtEl>
                                      </p:cBhvr>
                                    </p:animEffect>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nodeType="clickEffect">
                                  <p:stCondLst>
                                    <p:cond delay="0"/>
                                  </p:stCondLst>
                                  <p:childTnLst>
                                    <p:set>
                                      <p:cBhvr>
                                        <p:cTn id="143" dur="1" fill="hold">
                                          <p:stCondLst>
                                            <p:cond delay="0"/>
                                          </p:stCondLst>
                                        </p:cTn>
                                        <p:tgtEl>
                                          <p:spTgt spid="29698"/>
                                        </p:tgtEl>
                                        <p:attrNameLst>
                                          <p:attrName>style.visibility</p:attrName>
                                        </p:attrNameLst>
                                      </p:cBhvr>
                                      <p:to>
                                        <p:strVal val="visible"/>
                                      </p:to>
                                    </p:set>
                                    <p:animEffect transition="in" filter="barn(inVertical)">
                                      <p:cBhvr>
                                        <p:cTn id="144"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33" grpId="0" animBg="1"/>
      <p:bldP spid="35" grpId="0" animBg="1"/>
      <p:bldP spid="36" grpId="0" animBg="1"/>
      <p:bldP spid="3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Результат пошуку зображень за запитом &quot;тектонічна карта світу&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 y="1"/>
            <a:ext cx="9152317" cy="68903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Пов’язане зображенн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 y="11174"/>
            <a:ext cx="9152318" cy="684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64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вал 1"/>
          <p:cNvSpPr/>
          <p:nvPr/>
        </p:nvSpPr>
        <p:spPr>
          <a:xfrm>
            <a:off x="1115616" y="4221088"/>
            <a:ext cx="1296144" cy="1224136"/>
          </a:xfrm>
          <a:prstGeom prst="ellipse">
            <a:avLst/>
          </a:prstGeom>
          <a:solidFill>
            <a:srgbClr val="00B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7871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0772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ru-RU" sz="3200" b="1" dirty="0" err="1" smtClean="0"/>
              <a:t>Цілісність</a:t>
            </a:r>
            <a:r>
              <a:rPr lang="ru-RU" sz="3200" dirty="0" smtClean="0"/>
              <a:t> </a:t>
            </a:r>
            <a:r>
              <a:rPr lang="ru-RU" sz="3200" dirty="0"/>
              <a:t>- </a:t>
            </a:r>
            <a:r>
              <a:rPr lang="ru-RU" sz="3200" dirty="0" err="1"/>
              <a:t>існування</a:t>
            </a:r>
            <a:r>
              <a:rPr lang="ru-RU" sz="3200" dirty="0"/>
              <a:t> </a:t>
            </a:r>
            <a:r>
              <a:rPr lang="ru-RU" sz="3200" dirty="0" err="1"/>
              <a:t>сукупності</a:t>
            </a:r>
            <a:r>
              <a:rPr lang="ru-RU" sz="3200" dirty="0"/>
              <a:t> </a:t>
            </a:r>
            <a:r>
              <a:rPr lang="ru-RU" sz="3200" dirty="0" err="1"/>
              <a:t>природних</a:t>
            </a:r>
            <a:r>
              <a:rPr lang="ru-RU" sz="3200" dirty="0"/>
              <a:t> </a:t>
            </a:r>
            <a:r>
              <a:rPr lang="ru-RU" sz="3200" dirty="0" err="1"/>
              <a:t>компонентів</a:t>
            </a:r>
            <a:r>
              <a:rPr lang="ru-RU" sz="3200" dirty="0"/>
              <a:t> як </a:t>
            </a:r>
            <a:r>
              <a:rPr lang="ru-RU" sz="3200" dirty="0" err="1"/>
              <a:t>єдиного</a:t>
            </a:r>
            <a:r>
              <a:rPr lang="ru-RU" sz="3200" dirty="0"/>
              <a:t> </a:t>
            </a:r>
            <a:r>
              <a:rPr lang="ru-RU" sz="3200" dirty="0" err="1"/>
              <a:t>організму</a:t>
            </a:r>
            <a:r>
              <a:rPr lang="ru-RU" sz="3200" dirty="0"/>
              <a:t>.</a:t>
            </a:r>
            <a:endParaRPr lang="uk-UA" sz="3200" dirty="0"/>
          </a:p>
        </p:txBody>
      </p:sp>
      <p:pic>
        <p:nvPicPr>
          <p:cNvPr id="5122" name="Picture 2" descr="Пов’язане зображе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7218"/>
            <a:ext cx="4495269" cy="281104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Пов’язане зображенн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269" y="1077218"/>
            <a:ext cx="4656069" cy="2811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Пов’язане зображенн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8261"/>
            <a:ext cx="4495269" cy="296974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Пов’язане зображенн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268" y="3888261"/>
            <a:ext cx="4620979" cy="2969740"/>
          </a:xfrm>
          <a:prstGeom prst="rect">
            <a:avLst/>
          </a:prstGeom>
          <a:noFill/>
          <a:extLst>
            <a:ext uri="{909E8E84-426E-40DD-AFC4-6F175D3DCCD1}">
              <a14:hiddenFill xmlns:a14="http://schemas.microsoft.com/office/drawing/2010/main">
                <a:solidFill>
                  <a:srgbClr val="FFFFFF"/>
                </a:solidFill>
              </a14:hiddenFill>
            </a:ext>
          </a:extLst>
        </p:spPr>
      </p:pic>
      <p:sp>
        <p:nvSpPr>
          <p:cNvPr id="4" name="Стрілка вниз 3"/>
          <p:cNvSpPr/>
          <p:nvPr/>
        </p:nvSpPr>
        <p:spPr>
          <a:xfrm>
            <a:off x="1611668" y="3888260"/>
            <a:ext cx="792088" cy="10081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Стрілка вниз 10"/>
          <p:cNvSpPr/>
          <p:nvPr/>
        </p:nvSpPr>
        <p:spPr>
          <a:xfrm>
            <a:off x="6228184" y="3861048"/>
            <a:ext cx="792088" cy="10081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1599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30"/>
                                        </p:tgtEl>
                                        <p:attrNameLst>
                                          <p:attrName>style.visibility</p:attrName>
                                        </p:attrNameLst>
                                      </p:cBhvr>
                                      <p:to>
                                        <p:strVal val="visible"/>
                                      </p:to>
                                    </p:set>
                                    <p:animEffect transition="in" filter="wipe(down)">
                                      <p:cBhvr>
                                        <p:cTn id="18"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Пов’язане зображе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2" y="0"/>
            <a:ext cx="91244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Результат пошуку зображень за запитом &quot;тектонічна карта світу&quot;"/>
          <p:cNvPicPr>
            <a:picLocks noChangeAspect="1" noChangeArrowheads="1"/>
          </p:cNvPicPr>
          <p:nvPr/>
        </p:nvPicPr>
        <p:blipFill rotWithShape="1">
          <a:blip r:embed="rId3">
            <a:extLst>
              <a:ext uri="{28A0092B-C50C-407E-A947-70E740481C1C}">
                <a14:useLocalDpi xmlns:a14="http://schemas.microsoft.com/office/drawing/2010/main" val="0"/>
              </a:ext>
            </a:extLst>
          </a:blip>
          <a:srcRect l="86648" t="30297" r="-142" b="47987"/>
          <a:stretch/>
        </p:blipFill>
        <p:spPr bwMode="auto">
          <a:xfrm>
            <a:off x="0" y="4725142"/>
            <a:ext cx="1760451" cy="213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3965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Пов’язане зображе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5" y="20026"/>
            <a:ext cx="9090870" cy="68379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Результат пошуку зображень за запитом &quot;тектонічна карта світу&quot;"/>
          <p:cNvPicPr>
            <a:picLocks noChangeAspect="1" noChangeArrowheads="1"/>
          </p:cNvPicPr>
          <p:nvPr/>
        </p:nvPicPr>
        <p:blipFill rotWithShape="1">
          <a:blip r:embed="rId3">
            <a:extLst>
              <a:ext uri="{28A0092B-C50C-407E-A947-70E740481C1C}">
                <a14:useLocalDpi xmlns:a14="http://schemas.microsoft.com/office/drawing/2010/main" val="0"/>
              </a:ext>
            </a:extLst>
          </a:blip>
          <a:srcRect l="86600" t="40937" r="-94" b="37347"/>
          <a:stretch/>
        </p:blipFill>
        <p:spPr bwMode="auto">
          <a:xfrm>
            <a:off x="0" y="4725142"/>
            <a:ext cx="1760451" cy="213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5843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Результат пошуку зображень за запитом &quot;області складчастості світу&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Результат пошуку зображень за запитом &quot;тектонічна карта світу&quot;"/>
          <p:cNvPicPr>
            <a:picLocks noChangeAspect="1" noChangeArrowheads="1"/>
          </p:cNvPicPr>
          <p:nvPr/>
        </p:nvPicPr>
        <p:blipFill rotWithShape="1">
          <a:blip r:embed="rId3">
            <a:extLst>
              <a:ext uri="{28A0092B-C50C-407E-A947-70E740481C1C}">
                <a14:useLocalDpi xmlns:a14="http://schemas.microsoft.com/office/drawing/2010/main" val="0"/>
              </a:ext>
            </a:extLst>
          </a:blip>
          <a:srcRect l="86506" t="62217" b="16067"/>
          <a:stretch/>
        </p:blipFill>
        <p:spPr bwMode="auto">
          <a:xfrm>
            <a:off x="0" y="4725142"/>
            <a:ext cx="1760451" cy="213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1729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48" y="548680"/>
            <a:ext cx="720311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3786"/>
          <a:stretch/>
        </p:blipFill>
        <p:spPr bwMode="auto">
          <a:xfrm>
            <a:off x="308258" y="3455202"/>
            <a:ext cx="7432094" cy="260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кутник 3"/>
          <p:cNvSpPr/>
          <p:nvPr/>
        </p:nvSpPr>
        <p:spPr>
          <a:xfrm>
            <a:off x="422748" y="1484784"/>
            <a:ext cx="7029572" cy="432048"/>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кутник 4"/>
          <p:cNvSpPr/>
          <p:nvPr/>
        </p:nvSpPr>
        <p:spPr>
          <a:xfrm>
            <a:off x="331031" y="5445224"/>
            <a:ext cx="7029572" cy="432048"/>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97215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 y="1412776"/>
            <a:ext cx="9149735"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608222" y="260648"/>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Прямокутник 3"/>
          <p:cNvSpPr/>
          <p:nvPr/>
        </p:nvSpPr>
        <p:spPr>
          <a:xfrm>
            <a:off x="24064" y="2564904"/>
            <a:ext cx="8940424" cy="1008112"/>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24221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Результат пошуку зображень за запитом &quot;тектонічна карта україни&quot;"/>
          <p:cNvPicPr>
            <a:picLocks noChangeAspect="1" noChangeArrowheads="1"/>
          </p:cNvPicPr>
          <p:nvPr/>
        </p:nvPicPr>
        <p:blipFill rotWithShape="1">
          <a:blip r:embed="rId2">
            <a:extLst>
              <a:ext uri="{28A0092B-C50C-407E-A947-70E740481C1C}">
                <a14:useLocalDpi xmlns:a14="http://schemas.microsoft.com/office/drawing/2010/main" val="0"/>
              </a:ext>
            </a:extLst>
          </a:blip>
          <a:srcRect b="18924"/>
          <a:stretch/>
        </p:blipFill>
        <p:spPr bwMode="auto">
          <a:xfrm>
            <a:off x="0" y="50717"/>
            <a:ext cx="9144000" cy="680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7543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3"/>
            <a:ext cx="9144000" cy="563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608220" y="188640"/>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Прямокутник 1"/>
          <p:cNvSpPr/>
          <p:nvPr/>
        </p:nvSpPr>
        <p:spPr>
          <a:xfrm>
            <a:off x="2411760" y="1916832"/>
            <a:ext cx="2448272" cy="4608512"/>
          </a:xfrm>
          <a:prstGeom prst="rect">
            <a:avLst/>
          </a:prstGeom>
          <a:solidFill>
            <a:srgbClr val="00B05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0515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Результат пошуку зображень за запитом &quot;фізична карта світу на українській мові&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
            <a:ext cx="9149851" cy="6863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4791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3" y="1160169"/>
            <a:ext cx="9128031" cy="569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608221" y="0"/>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2" descr="Результат пошуку зображень за запитом &quot;рельєф північної амери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8373" y="4214303"/>
            <a:ext cx="2053501" cy="265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23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p:cNvSpPr/>
          <p:nvPr/>
        </p:nvSpPr>
        <p:spPr>
          <a:xfrm>
            <a:off x="2925811" y="87015"/>
            <a:ext cx="329237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1" y="1844824"/>
            <a:ext cx="4028536" cy="2592288"/>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026" y="2564904"/>
            <a:ext cx="4955561" cy="2304256"/>
          </a:xfrm>
          <a:prstGeom prst="rect">
            <a:avLst/>
          </a:prstGeom>
        </p:spPr>
      </p:pic>
      <p:sp>
        <p:nvSpPr>
          <p:cNvPr id="4" name="TextBox 3"/>
          <p:cNvSpPr txBox="1"/>
          <p:nvPr/>
        </p:nvSpPr>
        <p:spPr>
          <a:xfrm>
            <a:off x="32471" y="4725144"/>
            <a:ext cx="4179489" cy="646331"/>
          </a:xfrm>
          <a:prstGeom prst="rect">
            <a:avLst/>
          </a:prstGeom>
          <a:noFill/>
        </p:spPr>
        <p:txBody>
          <a:bodyPr wrap="square" rtlCol="0">
            <a:spAutoFit/>
          </a:bodyPr>
          <a:lstStyle/>
          <a:p>
            <a:r>
              <a:rPr lang="uk-UA" dirty="0" smtClean="0"/>
              <a:t>Профіль поверхні материка вздовж </a:t>
            </a:r>
          </a:p>
          <a:p>
            <a:r>
              <a:rPr lang="uk-UA" dirty="0" smtClean="0"/>
              <a:t>90-го меридіану? </a:t>
            </a:r>
            <a:endParaRPr lang="uk-UA" dirty="0"/>
          </a:p>
        </p:txBody>
      </p:sp>
      <p:sp>
        <p:nvSpPr>
          <p:cNvPr id="9" name="TextBox 8"/>
          <p:cNvSpPr txBox="1"/>
          <p:nvPr/>
        </p:nvSpPr>
        <p:spPr>
          <a:xfrm>
            <a:off x="4868098" y="4721930"/>
            <a:ext cx="4179489" cy="646331"/>
          </a:xfrm>
          <a:prstGeom prst="rect">
            <a:avLst/>
          </a:prstGeom>
          <a:noFill/>
        </p:spPr>
        <p:txBody>
          <a:bodyPr wrap="square" rtlCol="0">
            <a:spAutoFit/>
          </a:bodyPr>
          <a:lstStyle/>
          <a:p>
            <a:r>
              <a:rPr lang="uk-UA" dirty="0" smtClean="0"/>
              <a:t>Профіль поверхні материка вздовж </a:t>
            </a:r>
          </a:p>
          <a:p>
            <a:r>
              <a:rPr lang="uk-UA" dirty="0" smtClean="0"/>
              <a:t>90-го меридіану? </a:t>
            </a:r>
            <a:endParaRPr lang="uk-UA" dirty="0"/>
          </a:p>
        </p:txBody>
      </p:sp>
      <p:sp>
        <p:nvSpPr>
          <p:cNvPr id="6" name="TextBox 5"/>
          <p:cNvSpPr txBox="1"/>
          <p:nvPr/>
        </p:nvSpPr>
        <p:spPr>
          <a:xfrm>
            <a:off x="475610" y="1038693"/>
            <a:ext cx="8200846" cy="36933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uk-UA" dirty="0" smtClean="0"/>
              <a:t>Відгадайте назви материків по їх профілю поверхні вздовж одного із меридіанів?</a:t>
            </a:r>
            <a:endParaRPr lang="uk-UA" dirty="0"/>
          </a:p>
        </p:txBody>
      </p:sp>
      <p:sp>
        <p:nvSpPr>
          <p:cNvPr id="7" name="Прямокутник 6"/>
          <p:cNvSpPr/>
          <p:nvPr/>
        </p:nvSpPr>
        <p:spPr>
          <a:xfrm>
            <a:off x="447545" y="5517232"/>
            <a:ext cx="265643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ЄВРАЗІЯ</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Прямокутник 11"/>
          <p:cNvSpPr/>
          <p:nvPr/>
        </p:nvSpPr>
        <p:spPr>
          <a:xfrm>
            <a:off x="4441404" y="5517232"/>
            <a:ext cx="425680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АНТАРКТИДА</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7126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27365"/>
            <a:ext cx="6372200" cy="6858000"/>
          </a:xfrm>
          <a:prstGeom prst="rect">
            <a:avLst/>
          </a:prstGeom>
        </p:spPr>
      </p:pic>
      <p:sp>
        <p:nvSpPr>
          <p:cNvPr id="11" name="Множення 10"/>
          <p:cNvSpPr/>
          <p:nvPr/>
        </p:nvSpPr>
        <p:spPr>
          <a:xfrm>
            <a:off x="4195235" y="3789040"/>
            <a:ext cx="2232248" cy="1440160"/>
          </a:xfrm>
          <a:prstGeom prst="mathMultiply">
            <a:avLst>
              <a:gd name="adj1" fmla="val 816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Множення 11"/>
          <p:cNvSpPr/>
          <p:nvPr/>
        </p:nvSpPr>
        <p:spPr>
          <a:xfrm>
            <a:off x="4570596" y="1124744"/>
            <a:ext cx="2232248" cy="1440160"/>
          </a:xfrm>
          <a:prstGeom prst="mathMultiply">
            <a:avLst>
              <a:gd name="adj1" fmla="val 816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Множення 12"/>
          <p:cNvSpPr/>
          <p:nvPr/>
        </p:nvSpPr>
        <p:spPr>
          <a:xfrm>
            <a:off x="6613530" y="2208478"/>
            <a:ext cx="2232248" cy="1440160"/>
          </a:xfrm>
          <a:prstGeom prst="mathMultiply">
            <a:avLst>
              <a:gd name="adj1" fmla="val 816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Множення 13"/>
          <p:cNvSpPr/>
          <p:nvPr/>
        </p:nvSpPr>
        <p:spPr>
          <a:xfrm>
            <a:off x="6156176" y="154735"/>
            <a:ext cx="2232248" cy="1440160"/>
          </a:xfrm>
          <a:prstGeom prst="mathMultiply">
            <a:avLst>
              <a:gd name="adj1" fmla="val 816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Множення 14"/>
          <p:cNvSpPr/>
          <p:nvPr/>
        </p:nvSpPr>
        <p:spPr>
          <a:xfrm>
            <a:off x="6613530" y="4293096"/>
            <a:ext cx="2232248" cy="1440160"/>
          </a:xfrm>
          <a:prstGeom prst="mathMultiply">
            <a:avLst>
              <a:gd name="adj1" fmla="val 816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Множення 15"/>
          <p:cNvSpPr/>
          <p:nvPr/>
        </p:nvSpPr>
        <p:spPr>
          <a:xfrm>
            <a:off x="5652120" y="5301208"/>
            <a:ext cx="2232248" cy="1440160"/>
          </a:xfrm>
          <a:prstGeom prst="mathMultiply">
            <a:avLst>
              <a:gd name="adj1" fmla="val 816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Множення 16"/>
          <p:cNvSpPr/>
          <p:nvPr/>
        </p:nvSpPr>
        <p:spPr>
          <a:xfrm>
            <a:off x="2576945" y="5733256"/>
            <a:ext cx="2232248" cy="1440160"/>
          </a:xfrm>
          <a:prstGeom prst="mathMultiply">
            <a:avLst>
              <a:gd name="adj1" fmla="val 816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8" name="Picture 4" descr="Science infographic  La forêt équatoriale"/>
          <p:cNvPicPr>
            <a:picLocks noChangeAspect="1" noChangeArrowheads="1"/>
          </p:cNvPicPr>
          <p:nvPr/>
        </p:nvPicPr>
        <p:blipFill rotWithShape="1">
          <a:blip r:embed="rId3">
            <a:extLst>
              <a:ext uri="{28A0092B-C50C-407E-A947-70E740481C1C}">
                <a14:useLocalDpi xmlns:a14="http://schemas.microsoft.com/office/drawing/2010/main" val="0"/>
              </a:ext>
            </a:extLst>
          </a:blip>
          <a:srcRect l="68816" b="81291"/>
          <a:stretch/>
        </p:blipFill>
        <p:spPr bwMode="auto">
          <a:xfrm>
            <a:off x="2576945" y="-3267744"/>
            <a:ext cx="2610452" cy="1973334"/>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кутник 18"/>
          <p:cNvSpPr/>
          <p:nvPr/>
        </p:nvSpPr>
        <p:spPr>
          <a:xfrm>
            <a:off x="107504" y="136664"/>
            <a:ext cx="2664296" cy="6740307"/>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uk-UA" dirty="0"/>
              <a:t>Цілісність досягається завдяки взаємозв'язкам та взаємодії природних компонентів. Зміна одного з компонентів неодмінно викликає зміну інших. Саме тому необережне втручання людини у природу, бездумне її перетворення призводять до негативних наслідків. Так, вирубування лісів стає причиною ланцюга взаємопов'язаних незворотних змін: зникають лісові рослини й тварини, змінюється місцевий клімат, вимиваються ґрунти, знижується рівень ґрунтових вод, міліють річки.</a:t>
            </a:r>
          </a:p>
        </p:txBody>
      </p:sp>
    </p:spTree>
    <p:extLst>
      <p:ext uri="{BB962C8B-B14F-4D97-AF65-F5344CB8AC3E}">
        <p14:creationId xmlns:p14="http://schemas.microsoft.com/office/powerpoint/2010/main" val="357591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Пов’язане зображе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195576" y="0"/>
            <a:ext cx="8810937" cy="3416320"/>
          </a:xfrm>
          <a:prstGeom prst="rect">
            <a:avLst/>
          </a:prstGeom>
          <a:noFill/>
        </p:spPr>
        <p:txBody>
          <a:bodyPr wrap="none" lIns="91440" tIns="45720" rIns="91440" bIns="45720">
            <a:spAutoFit/>
          </a:bodyPr>
          <a:lstStyle/>
          <a:p>
            <a:pPr algn="ctr"/>
            <a:r>
              <a:rPr lang="uk-UA" sz="54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ПРИКЛАДИ ЗАВДАНЬ ЗНО</a:t>
            </a:r>
          </a:p>
          <a:p>
            <a:pPr algn="ctr"/>
            <a:r>
              <a:rPr lang="uk-UA" sz="54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ІЗ ГЕОГРАФІЧНИХ </a:t>
            </a:r>
          </a:p>
          <a:p>
            <a:pPr algn="ctr"/>
            <a:r>
              <a:rPr lang="uk-UA" sz="54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ЗАКОНОМІРНОСТЕЙ</a:t>
            </a:r>
            <a:br>
              <a:rPr lang="uk-UA" sz="54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br>
            <a:r>
              <a:rPr lang="uk-UA" sz="54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В АТМОСФЕРІ ТА ГІДРОСФЕРІ</a:t>
            </a:r>
            <a:endParaRPr lang="uk-UA" sz="5400" b="1" i="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103324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608221" y="0"/>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132856"/>
            <a:ext cx="4716016" cy="4394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Пов’язане зображенн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0143"/>
            <a:ext cx="9144000" cy="596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1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687"/>
            <a:ext cx="5781675"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Результат пошуку зображень за запитом &quot;кліматична карта антарктид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33700"/>
            <a:ext cx="4427984" cy="321107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кутник 3"/>
          <p:cNvSpPr/>
          <p:nvPr/>
        </p:nvSpPr>
        <p:spPr>
          <a:xfrm>
            <a:off x="4571998" y="110858"/>
            <a:ext cx="4517069"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a:t>
            </a:r>
          </a:p>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2691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427" y="992813"/>
            <a:ext cx="4810573" cy="1830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http://www.kameniar.franko.lviv.ua/faculty/geology/phis_geo/fourman/E-books-FVV/Interactive%20books/Meteorology/Maljunku/0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4323377" cy="580526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кутник 4"/>
          <p:cNvSpPr/>
          <p:nvPr/>
        </p:nvSpPr>
        <p:spPr>
          <a:xfrm>
            <a:off x="608221" y="0"/>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Прямокутник 1"/>
          <p:cNvSpPr/>
          <p:nvPr/>
        </p:nvSpPr>
        <p:spPr>
          <a:xfrm>
            <a:off x="4323377" y="2348880"/>
            <a:ext cx="4212399" cy="473968"/>
          </a:xfrm>
          <a:prstGeom prst="rect">
            <a:avLst/>
          </a:prstGeom>
          <a:solidFill>
            <a:srgbClr val="00B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93420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23330"/>
            <a:ext cx="7359584"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608221" y="0"/>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4" descr="Пов’язане зображення"/>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321" b="4498"/>
          <a:stretch/>
        </p:blipFill>
        <p:spPr bwMode="auto">
          <a:xfrm>
            <a:off x="827584" y="3140326"/>
            <a:ext cx="7198465" cy="371767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971600" y="2708920"/>
            <a:ext cx="4968552" cy="431406"/>
          </a:xfrm>
          <a:prstGeom prst="rect">
            <a:avLst/>
          </a:prstGeom>
          <a:solidFill>
            <a:srgbClr val="00B05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5332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196752"/>
            <a:ext cx="8478339" cy="539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608221" y="0"/>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Овал 1"/>
          <p:cNvSpPr/>
          <p:nvPr/>
        </p:nvSpPr>
        <p:spPr>
          <a:xfrm>
            <a:off x="1331640" y="4509120"/>
            <a:ext cx="1584176" cy="1440160"/>
          </a:xfrm>
          <a:prstGeom prst="ellipse">
            <a:avLst/>
          </a:prstGeom>
          <a:solidFill>
            <a:srgbClr val="00B05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7882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884106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descr="Результат пошуку зображень за запитом &quot;солоність та температура світового океану&quot;"/>
          <p:cNvPicPr>
            <a:picLocks noChangeAspect="1" noChangeArrowheads="1"/>
          </p:cNvPicPr>
          <p:nvPr/>
        </p:nvPicPr>
        <p:blipFill rotWithShape="1">
          <a:blip r:embed="rId3">
            <a:extLst>
              <a:ext uri="{28A0092B-C50C-407E-A947-70E740481C1C}">
                <a14:useLocalDpi xmlns:a14="http://schemas.microsoft.com/office/drawing/2010/main" val="0"/>
              </a:ext>
            </a:extLst>
          </a:blip>
          <a:srcRect b="7926"/>
          <a:stretch/>
        </p:blipFill>
        <p:spPr bwMode="auto">
          <a:xfrm>
            <a:off x="323528" y="3212976"/>
            <a:ext cx="8697044" cy="351677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кутник 3"/>
          <p:cNvSpPr/>
          <p:nvPr/>
        </p:nvSpPr>
        <p:spPr>
          <a:xfrm>
            <a:off x="608221" y="0"/>
            <a:ext cx="79275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Завдання ЗНО з географії</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624733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404664"/>
            <a:ext cx="4538147"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Результат пошуку зображень за запитом &quot;фізична карта гренландія&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88640"/>
            <a:ext cx="4536504" cy="61855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Пов’язане зображення"/>
          <p:cNvPicPr>
            <a:picLocks noChangeAspect="1" noChangeArrowheads="1"/>
          </p:cNvPicPr>
          <p:nvPr/>
        </p:nvPicPr>
        <p:blipFill rotWithShape="1">
          <a:blip r:embed="rId4">
            <a:extLst>
              <a:ext uri="{28A0092B-C50C-407E-A947-70E740481C1C}">
                <a14:useLocalDpi xmlns:a14="http://schemas.microsoft.com/office/drawing/2010/main" val="0"/>
              </a:ext>
            </a:extLst>
          </a:blip>
          <a:srcRect l="23515" t="10705" r="52970" b="66870"/>
          <a:stretch/>
        </p:blipFill>
        <p:spPr bwMode="auto">
          <a:xfrm>
            <a:off x="55596" y="235740"/>
            <a:ext cx="8940217" cy="61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99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Результат пошуку зображень за запитом &quot;фізична карта гренландія&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92696"/>
            <a:ext cx="4536504" cy="6185574"/>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Пов’язане зображення"/>
          <p:cNvPicPr>
            <a:picLocks noChangeAspect="1" noChangeArrowheads="1"/>
          </p:cNvPicPr>
          <p:nvPr/>
        </p:nvPicPr>
        <p:blipFill rotWithShape="1">
          <a:blip r:embed="rId3">
            <a:extLst>
              <a:ext uri="{28A0092B-C50C-407E-A947-70E740481C1C}">
                <a14:useLocalDpi xmlns:a14="http://schemas.microsoft.com/office/drawing/2010/main" val="0"/>
              </a:ext>
            </a:extLst>
          </a:blip>
          <a:srcRect l="23515" t="10705" r="52970" b="66870"/>
          <a:stretch/>
        </p:blipFill>
        <p:spPr bwMode="auto">
          <a:xfrm>
            <a:off x="4731153" y="1412776"/>
            <a:ext cx="3929257" cy="269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044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576064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8" name="Picture 2" descr="Результат пошуку зображень за запитом &quot;дельта річ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293" y="908720"/>
            <a:ext cx="5481290" cy="3852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815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Результат пошуку зображень за запитом &quot;трофічні звяз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568952" cy="5871196"/>
          </a:xfrm>
          <a:prstGeom prst="rect">
            <a:avLst/>
          </a:prstGeom>
          <a:noFill/>
          <a:extLst>
            <a:ext uri="{909E8E84-426E-40DD-AFC4-6F175D3DCCD1}">
              <a14:hiddenFill xmlns:a14="http://schemas.microsoft.com/office/drawing/2010/main">
                <a:solidFill>
                  <a:srgbClr val="FFFFFF"/>
                </a:solidFill>
              </a14:hiddenFill>
            </a:ext>
          </a:extLst>
        </p:spPr>
      </p:pic>
      <p:sp>
        <p:nvSpPr>
          <p:cNvPr id="3" name="Множення 2"/>
          <p:cNvSpPr/>
          <p:nvPr/>
        </p:nvSpPr>
        <p:spPr>
          <a:xfrm>
            <a:off x="1259632" y="5537747"/>
            <a:ext cx="1656184" cy="1052736"/>
          </a:xfrm>
          <a:prstGeom prst="mathMultiply">
            <a:avLst>
              <a:gd name="adj1" fmla="val 81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Множення 3"/>
          <p:cNvSpPr/>
          <p:nvPr/>
        </p:nvSpPr>
        <p:spPr>
          <a:xfrm>
            <a:off x="3347864" y="5583164"/>
            <a:ext cx="1656184" cy="1052736"/>
          </a:xfrm>
          <a:prstGeom prst="mathMultiply">
            <a:avLst>
              <a:gd name="adj1" fmla="val 81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Множення 4"/>
          <p:cNvSpPr/>
          <p:nvPr/>
        </p:nvSpPr>
        <p:spPr>
          <a:xfrm>
            <a:off x="5652120" y="5565134"/>
            <a:ext cx="1656184" cy="1052736"/>
          </a:xfrm>
          <a:prstGeom prst="mathMultiply">
            <a:avLst>
              <a:gd name="adj1" fmla="val 81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Множення 5"/>
          <p:cNvSpPr/>
          <p:nvPr/>
        </p:nvSpPr>
        <p:spPr>
          <a:xfrm>
            <a:off x="-4392996" y="54404"/>
            <a:ext cx="17857984" cy="7059269"/>
          </a:xfrm>
          <a:prstGeom prst="mathMultiply">
            <a:avLst>
              <a:gd name="adj1" fmla="val 81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Прямокутник 1"/>
          <p:cNvSpPr/>
          <p:nvPr/>
        </p:nvSpPr>
        <p:spPr>
          <a:xfrm>
            <a:off x="1043608" y="54404"/>
            <a:ext cx="7416824" cy="954107"/>
          </a:xfrm>
          <a:prstGeom prst="rect">
            <a:avLst/>
          </a:prstGeom>
        </p:spPr>
        <p:txBody>
          <a:bodyPr wrap="square">
            <a:spAutoFit/>
          </a:bodyPr>
          <a:lstStyle/>
          <a:p>
            <a:pPr algn="ctr"/>
            <a:r>
              <a:rPr lang="uk-U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ВЗАЄМОЗВ</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uk-U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ЯЗКИ</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uk-UA"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uk-U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ЕКОСИСТЕМАХ САВАН ТА РІДКОЛІССЯ</a:t>
            </a:r>
            <a:endParaRPr lang="uk-UA"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7516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5842" name="Picture 2" descr="Результат пошуку зображень за запитом &quot;Географічна оболонка&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0"/>
            <a:ext cx="3550789" cy="421879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485779" y="4437112"/>
            <a:ext cx="8198335" cy="1323439"/>
          </a:xfrm>
          <a:prstGeom prst="rect">
            <a:avLst/>
          </a:prstGeom>
          <a:noFill/>
        </p:spPr>
        <p:txBody>
          <a:bodyPr wrap="none" lIns="91440" tIns="45720" rIns="91440" bIns="45720">
            <a:spAutoFit/>
          </a:bodyPr>
          <a:lstStyle/>
          <a:p>
            <a:pPr algn="ctr"/>
            <a:r>
              <a:rPr lang="uk-UA" sz="8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ДЯКУЮ ЗА УВАГУ!</a:t>
            </a:r>
            <a:endParaRPr lang="uk-UA" sz="8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53821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44" y="15489"/>
            <a:ext cx="9144000" cy="1077218"/>
          </a:xfrm>
          <a:prstGeom prst="rect">
            <a:avLst/>
          </a:prstGeom>
          <a:solidFill>
            <a:srgbClr val="0000FF"/>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uk-UA" sz="3200" dirty="0">
                <a:ln>
                  <a:solidFill>
                    <a:srgbClr val="002060"/>
                  </a:solidFill>
                </a:ln>
              </a:rPr>
              <a:t>Кругообіг речовими та енергії - постійний обмін речовиною та енергією між оболонками Землі.</a:t>
            </a:r>
          </a:p>
        </p:txBody>
      </p:sp>
      <p:pic>
        <p:nvPicPr>
          <p:cNvPr id="9220" name="Picture 4" descr="Пов’язане зображе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33" y="1092707"/>
            <a:ext cx="7866821" cy="559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188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1171</TotalTime>
  <Words>1766</Words>
  <Application>Microsoft Office PowerPoint</Application>
  <PresentationFormat>Екран (4:3)</PresentationFormat>
  <Paragraphs>294</Paragraphs>
  <Slides>80</Slides>
  <Notes>0</Notes>
  <HiddenSlides>0</HiddenSlides>
  <MMClips>1</MMClips>
  <ScaleCrop>false</ScaleCrop>
  <HeadingPairs>
    <vt:vector size="4" baseType="variant">
      <vt:variant>
        <vt:lpstr>Тема</vt:lpstr>
      </vt:variant>
      <vt:variant>
        <vt:i4>1</vt:i4>
      </vt:variant>
      <vt:variant>
        <vt:lpstr>Заголовки слайдів</vt:lpstr>
      </vt:variant>
      <vt:variant>
        <vt:i4>80</vt:i4>
      </vt:variant>
    </vt:vector>
  </HeadingPairs>
  <TitlesOfParts>
    <vt:vector size="81" baseType="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RePack by Diakov</dc:creator>
  <cp:lastModifiedBy>RePack by Diakov</cp:lastModifiedBy>
  <cp:revision>99</cp:revision>
  <dcterms:created xsi:type="dcterms:W3CDTF">2019-10-27T07:51:16Z</dcterms:created>
  <dcterms:modified xsi:type="dcterms:W3CDTF">2020-04-09T13:52:35Z</dcterms:modified>
</cp:coreProperties>
</file>