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0" r:id="rId3"/>
    <p:sldId id="262" r:id="rId4"/>
    <p:sldId id="289" r:id="rId5"/>
    <p:sldId id="294" r:id="rId6"/>
    <p:sldId id="273" r:id="rId7"/>
    <p:sldId id="288" r:id="rId8"/>
    <p:sldId id="292" r:id="rId9"/>
    <p:sldId id="296" r:id="rId10"/>
    <p:sldId id="297" r:id="rId11"/>
    <p:sldId id="302" r:id="rId12"/>
    <p:sldId id="303" r:id="rId13"/>
    <p:sldId id="291" r:id="rId14"/>
    <p:sldId id="263" r:id="rId15"/>
    <p:sldId id="293" r:id="rId16"/>
    <p:sldId id="287" r:id="rId17"/>
    <p:sldId id="271" r:id="rId18"/>
    <p:sldId id="295" r:id="rId19"/>
    <p:sldId id="264" r:id="rId20"/>
    <p:sldId id="272" r:id="rId21"/>
    <p:sldId id="269" r:id="rId22"/>
    <p:sldId id="285" r:id="rId23"/>
    <p:sldId id="299" r:id="rId24"/>
  </p:sldIdLst>
  <p:sldSz cx="9144000" cy="6858000" type="screen4x3"/>
  <p:notesSz cx="9945688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0B05"/>
    <a:srgbClr val="0066FF"/>
    <a:srgbClr val="BC0804"/>
    <a:srgbClr val="BE2824"/>
    <a:srgbClr val="8D1E1B"/>
    <a:srgbClr val="B05408"/>
    <a:srgbClr val="993300"/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3588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E1B51-3300-4E48-B253-66992E8430E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3588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54705-068C-4CE5-902A-FF5CE6924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658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3588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EE48D-8AED-45CE-9D1F-639CC2B7008A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569" y="3257550"/>
            <a:ext cx="795655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28958-DD84-4A80-A704-7104DA3AD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243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28958-DD84-4A80-A704-7104DA3ADD8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013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3EA7-9459-47F7-815F-C5C132FED218}" type="datetime1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4D8-6554-4598-92CE-87442091BAC0}" type="datetime1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5C4F7-2A24-402C-A3AA-590A3FBC41F5}" type="datetime1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4AAC-F238-456F-9CD8-A79CDD000DA7}" type="datetime1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6A971-2FEA-4943-9105-4D6C5CC828F3}" type="datetime1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7AF9-EFF8-4A51-8E4E-1744E0C98566}" type="datetime1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EE68-725D-407F-AD95-B62848FC4530}" type="datetime1">
              <a:rPr lang="ru-RU" smtClean="0"/>
              <a:t>28.04.2021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6626-386D-41D9-BC03-63921E661629}" type="datetime1">
              <a:rPr lang="ru-RU" smtClean="0"/>
              <a:t>28.04.2021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9E52-EE2D-4039-944F-21B4CAFDD7F4}" type="datetime1">
              <a:rPr lang="ru-RU" smtClean="0"/>
              <a:t>28.04.2021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465D-EC12-4881-B3BE-C172C84538AD}" type="datetime1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B93D-D917-4E28-AC53-30C5B06A15D2}" type="datetime1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C8631-1F65-4804-91A7-46BE72AD905E}" type="datetime1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vitanet.com.ua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B%D0%B0%D1%82%D0%B8%D0%BD%D1%81%D1%8C%D0%BA%D0%B0_%D0%BC%D0%BE%D0%B2%D0%B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476672"/>
            <a:ext cx="7488832" cy="36004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31750" contourW="12700">
              <a:bevelT w="63500" h="571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IV. </a:t>
            </a:r>
            <a:r>
              <a:rPr lang="ru-RU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Населення</a:t>
            </a:r>
            <a:r>
              <a:rPr lang="ru-RU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України</a:t>
            </a:r>
            <a:r>
              <a:rPr lang="ru-RU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і </a:t>
            </a:r>
            <a:r>
              <a:rPr lang="ru-RU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світу</a:t>
            </a:r>
            <a:r>
              <a:rPr lang="ru-RU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Ресурси</a:t>
            </a:r>
            <a:r>
              <a:rPr lang="ru-RU" sz="280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ru-RU" sz="280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програма</a:t>
            </a:r>
            <a:r>
              <a:rPr lang="ru-RU" sz="280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ЗНО, </a:t>
            </a:r>
            <a:r>
              <a:rPr lang="ru-RU" sz="280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підручники</a:t>
            </a:r>
            <a:r>
              <a:rPr lang="ru-RU" sz="280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атласи</a:t>
            </a:r>
            <a:r>
              <a:rPr lang="ru-RU" sz="280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2">
                    <a:lumMod val="50000"/>
                  </a:schemeClr>
                </a:solidFill>
                <a:hlinkClick r:id="rId2"/>
              </a:rPr>
              <a:t>http://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www.osvitanet.com.ua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/</a:t>
            </a: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18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навчально-методичний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сайт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ПрАТ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«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Інститут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передових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технологій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»)</a:t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ДНВП «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Картографія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» проєкт «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Електронний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кабінет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вчителя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»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AU" sz="2400" b="1" u="sng" dirty="0" smtClean="0">
                <a:solidFill>
                  <a:schemeClr val="tx2">
                    <a:lumMod val="50000"/>
                  </a:schemeClr>
                </a:solidFill>
              </a:rPr>
              <a:t>https</a:t>
            </a:r>
            <a:r>
              <a:rPr lang="en-AU" sz="2400" b="1" u="sng" dirty="0">
                <a:solidFill>
                  <a:schemeClr val="tx2">
                    <a:lumMod val="50000"/>
                  </a:schemeClr>
                </a:solidFill>
              </a:rPr>
              <a:t>://dc.kgf.com.ua</a:t>
            </a:r>
            <a:r>
              <a:rPr lang="en-AU" sz="2400" u="sng" dirty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ru-RU" sz="2400" u="sng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u="sng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400" b="1" u="sng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293096"/>
            <a:ext cx="4608512" cy="17281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</a:rPr>
              <a:t>Шуканова Анжела </a:t>
            </a:r>
            <a:r>
              <a:rPr lang="ru-RU" sz="2400" b="1" dirty="0" err="1" smtClean="0">
                <a:solidFill>
                  <a:schemeClr val="tx1"/>
                </a:solidFill>
              </a:rPr>
              <a:t>Анатоліївна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к. </a:t>
            </a:r>
            <a:r>
              <a:rPr lang="ru-RU" sz="2400" dirty="0" err="1" smtClean="0">
                <a:solidFill>
                  <a:schemeClr val="tx1"/>
                </a:solidFill>
              </a:rPr>
              <a:t>пед</a:t>
            </a:r>
            <a:r>
              <a:rPr lang="ru-RU" sz="2400" dirty="0" smtClean="0">
                <a:solidFill>
                  <a:schemeClr val="tx1"/>
                </a:solidFill>
              </a:rPr>
              <a:t>. н., доцент, зав. кафедрою </a:t>
            </a:r>
            <a:r>
              <a:rPr lang="ru-RU" sz="2400" dirty="0" err="1" smtClean="0">
                <a:solidFill>
                  <a:schemeClr val="tx1"/>
                </a:solidFill>
              </a:rPr>
              <a:t>географії</a:t>
            </a:r>
            <a:r>
              <a:rPr lang="ru-RU" sz="2400" dirty="0" smtClean="0">
                <a:solidFill>
                  <a:schemeClr val="tx1"/>
                </a:solidFill>
              </a:rPr>
              <a:t> та методики </a:t>
            </a:r>
            <a:r>
              <a:rPr lang="ru-RU" sz="2400" dirty="0" err="1" smtClean="0">
                <a:solidFill>
                  <a:schemeClr val="tx1"/>
                </a:solidFill>
              </a:rPr>
              <a:t>її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навчання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964488" cy="226956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23528" y="3178282"/>
                <a:ext cx="8712968" cy="230832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i="1" dirty="0" smtClean="0">
                    <a:solidFill>
                      <a:srgbClr val="BC0804"/>
                    </a:solidFill>
                  </a:rPr>
                  <a:t>Розв'язання</a:t>
                </a:r>
              </a:p>
              <a:p>
                <a:pPr marL="342900" indent="-342900">
                  <a:buAutoNum type="arabicPeriod"/>
                </a:pPr>
                <a:r>
                  <a:rPr lang="uk-UA" sz="2400" dirty="0" smtClean="0"/>
                  <a:t>ПП =  35 – 18 </a:t>
                </a:r>
                <a:r>
                  <a:rPr lang="uk-UA" sz="2400" dirty="0"/>
                  <a:t>= 17‰</a:t>
                </a:r>
                <a:endParaRPr lang="uk-UA" sz="2400" dirty="0" smtClean="0"/>
              </a:p>
              <a:p>
                <a:pPr marL="342900" indent="-342900">
                  <a:buAutoNum type="arabicPeriod"/>
                </a:pPr>
                <a:r>
                  <a:rPr lang="uk-UA" sz="2400" dirty="0" smtClean="0"/>
                  <a:t>МП =  </a:t>
                </a:r>
                <a:r>
                  <a:rPr lang="uk-UA" sz="2400" dirty="0"/>
                  <a:t>1– </a:t>
                </a:r>
                <a:r>
                  <a:rPr lang="uk-UA" sz="2400" dirty="0" smtClean="0"/>
                  <a:t>3 </a:t>
                </a:r>
                <a:r>
                  <a:rPr lang="uk-UA" sz="2400" dirty="0"/>
                  <a:t>= –2‰</a:t>
                </a:r>
                <a:endParaRPr lang="uk-UA" sz="2400" dirty="0" smtClean="0"/>
              </a:p>
              <a:p>
                <a:pPr marL="342900" indent="-342900">
                  <a:buAutoNum type="arabicPeriod"/>
                </a:pPr>
                <a:r>
                  <a:rPr lang="uk-UA" sz="2400" dirty="0" smtClean="0"/>
                  <a:t>ЗП = ПП + МП = </a:t>
                </a:r>
                <a:r>
                  <a:rPr lang="uk-UA" sz="2400" dirty="0"/>
                  <a:t>17 +(–2</a:t>
                </a:r>
                <a:r>
                  <a:rPr lang="uk-UA" sz="2400" dirty="0" smtClean="0"/>
                  <a:t>) </a:t>
                </a:r>
                <a:r>
                  <a:rPr lang="uk-UA" sz="2400" dirty="0" smtClean="0"/>
                  <a:t>=15</a:t>
                </a:r>
                <a:r>
                  <a:rPr lang="uk-UA" sz="2400" dirty="0" smtClean="0"/>
                  <a:t>‰ (відносний, на 1 тис. осіб)</a:t>
                </a:r>
              </a:p>
              <a:p>
                <a:pPr marL="342900" indent="-342900">
                  <a:buAutoNum type="arabicPeriod"/>
                </a:pPr>
                <a:r>
                  <a:rPr lang="uk-UA" sz="2400" dirty="0" smtClean="0"/>
                  <a:t>ЗП = (</a:t>
                </a:r>
                <a:r>
                  <a:rPr lang="uk-UA" sz="2400" dirty="0"/>
                  <a:t>15: </a:t>
                </a:r>
                <a:r>
                  <a:rPr lang="uk-UA" sz="2400" dirty="0" smtClean="0"/>
                  <a:t>1000</a:t>
                </a:r>
                <a:r>
                  <a:rPr lang="uk-UA" sz="2400" dirty="0"/>
                  <a:t>)</a:t>
                </a:r>
                <a:r>
                  <a:rPr lang="uk-UA" sz="2400" dirty="0" smtClean="0"/>
                  <a:t> </a:t>
                </a:r>
                <a:r>
                  <a:rPr lang="uk-UA" sz="2400" dirty="0"/>
                  <a:t>*</a:t>
                </a:r>
                <a:r>
                  <a:rPr lang="uk-UA" sz="2400" dirty="0" smtClean="0"/>
                  <a:t>100 млн. = 1,5 млн. осіб (абсолютний)</a:t>
                </a: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uk-UA" sz="2400" dirty="0" smtClean="0"/>
                  <a:t> = 100+1,5 = 101,5 млн. осіб</a:t>
                </a:r>
                <a:endParaRPr lang="ru-RU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178282"/>
                <a:ext cx="8712968" cy="2308324"/>
              </a:xfrm>
              <a:prstGeom prst="rect">
                <a:avLst/>
              </a:prstGeom>
              <a:blipFill rotWithShape="1">
                <a:blip r:embed="rId3"/>
                <a:stretch>
                  <a:fillRect l="-980" t="-2111" b="-50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44882" y="2564904"/>
            <a:ext cx="361188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ЗП =</a:t>
            </a: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 ПП</a:t>
            </a: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+</a:t>
            </a: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b="1" dirty="0">
                <a:solidFill>
                  <a:srgbClr val="0000FF"/>
                </a:solidFill>
                <a:latin typeface="Arial"/>
                <a:ea typeface="Times New Roman"/>
                <a:cs typeface="Times New Roman"/>
              </a:rPr>
              <a:t>МП</a:t>
            </a: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=</a:t>
            </a: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 (Н – С) </a:t>
            </a: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+</a:t>
            </a: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b="1" dirty="0">
                <a:solidFill>
                  <a:srgbClr val="0000FF"/>
                </a:solidFill>
                <a:latin typeface="Arial"/>
                <a:ea typeface="Times New Roman"/>
                <a:cs typeface="Times New Roman"/>
              </a:rPr>
              <a:t>(І – Е)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67544" y="5486606"/>
                <a:ext cx="8208912" cy="1053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>
                    <a:solidFill>
                      <a:prstClr val="black"/>
                    </a:solidFill>
                    <a:ea typeface="+mj-ea"/>
                    <a:cs typeface="+mj-cs"/>
                  </a:rPr>
                  <a:t>Народжуваність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 </m:t>
                        </m:r>
                        <m:r>
                          <a:rPr lang="uk-UA" sz="28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Кількість народжених</m:t>
                        </m:r>
                        <m:r>
                          <a:rPr lang="uk-UA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,  </m:t>
                        </m:r>
                        <m:r>
                          <a:rPr lang="uk-UA" sz="2800" b="0" i="0" smtClean="0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осіб</m:t>
                        </m:r>
                        <m:r>
                          <a:rPr lang="uk-UA" sz="2800" i="0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 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𝑁</m:t>
                        </m:r>
                        <m:r>
                          <a:rPr lang="uk-UA" sz="28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 (чисельність населення країни</m:t>
                        </m:r>
                        <m:r>
                          <a:rPr lang="uk-UA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, осіб</m:t>
                        </m:r>
                        <m:r>
                          <a:rPr lang="uk-UA" sz="28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)</m:t>
                        </m:r>
                      </m:den>
                    </m:f>
                  </m:oMath>
                </a14:m>
                <a:r>
                  <a:rPr lang="ru-RU" sz="2000" dirty="0">
                    <a:solidFill>
                      <a:prstClr val="black"/>
                    </a:solidFill>
                    <a:ea typeface="+mj-ea"/>
                    <a:cs typeface="+mj-cs"/>
                  </a:rPr>
                  <a:t>*1000    (‰ )</a:t>
                </a:r>
                <a:br>
                  <a:rPr lang="ru-RU" sz="2000" dirty="0">
                    <a:solidFill>
                      <a:prstClr val="black"/>
                    </a:solidFill>
                    <a:ea typeface="+mj-ea"/>
                    <a:cs typeface="+mj-cs"/>
                  </a:rPr>
                </a:br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486606"/>
                <a:ext cx="8208912" cy="1053878"/>
              </a:xfrm>
              <a:prstGeom prst="rect">
                <a:avLst/>
              </a:prstGeom>
              <a:blipFill rotWithShape="1">
                <a:blip r:embed="rId4"/>
                <a:stretch>
                  <a:fillRect l="-8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51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pic>
        <p:nvPicPr>
          <p:cNvPr id="5" name="Объект 3"/>
          <p:cNvPicPr>
            <a:picLocks noGrp="1"/>
          </p:cNvPicPr>
          <p:nvPr>
            <p:ph idx="1"/>
          </p:nvPr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4" y="908720"/>
            <a:ext cx="8784976" cy="223224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10500" y="3242168"/>
                <a:ext cx="8784976" cy="10475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FF0000"/>
                    </a:solidFill>
                    <a:ea typeface="+mj-ea"/>
                    <a:cs typeface="+mj-cs"/>
                  </a:rPr>
                  <a:t>Урбанізація</a:t>
                </a:r>
                <a:r>
                  <a:rPr lang="ru-RU" sz="2000" dirty="0" smtClean="0">
                    <a:solidFill>
                      <a:prstClr val="black"/>
                    </a:solidFill>
                    <a:ea typeface="+mj-ea"/>
                    <a:cs typeface="+mj-cs"/>
                  </a:rPr>
                  <a:t> </a:t>
                </a:r>
                <a:r>
                  <a:rPr lang="ru-RU" sz="2000" dirty="0">
                    <a:solidFill>
                      <a:prstClr val="black"/>
                    </a:solidFill>
                    <a:ea typeface="+mj-ea"/>
                    <a:cs typeface="+mj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 </m:t>
                        </m:r>
                        <m:r>
                          <a:rPr lang="uk-UA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Міське населення, осіб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𝑁</m:t>
                        </m:r>
                        <m:r>
                          <a:rPr lang="uk-UA" sz="28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 (чисельність населення країни</m:t>
                        </m:r>
                        <m:r>
                          <a:rPr lang="uk-UA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,  осіб</m:t>
                        </m:r>
                        <m:r>
                          <a:rPr lang="uk-UA" sz="28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)</m:t>
                        </m:r>
                      </m:den>
                    </m:f>
                  </m:oMath>
                </a14:m>
                <a:r>
                  <a:rPr lang="ru-RU" sz="2000" dirty="0">
                    <a:solidFill>
                      <a:prstClr val="black"/>
                    </a:solidFill>
                    <a:ea typeface="+mj-ea"/>
                    <a:cs typeface="+mj-cs"/>
                  </a:rPr>
                  <a:t>*</a:t>
                </a:r>
                <a:r>
                  <a:rPr lang="ru-RU" sz="2000" dirty="0" smtClean="0">
                    <a:solidFill>
                      <a:prstClr val="black"/>
                    </a:solidFill>
                    <a:ea typeface="+mj-ea"/>
                    <a:cs typeface="+mj-cs"/>
                  </a:rPr>
                  <a:t>100    (% </a:t>
                </a:r>
                <a:r>
                  <a:rPr lang="ru-RU" sz="2000" dirty="0">
                    <a:solidFill>
                      <a:prstClr val="black"/>
                    </a:solidFill>
                    <a:ea typeface="+mj-ea"/>
                    <a:cs typeface="+mj-cs"/>
                  </a:rPr>
                  <a:t>)</a:t>
                </a:r>
                <a:br>
                  <a:rPr lang="ru-RU" sz="2000" dirty="0">
                    <a:solidFill>
                      <a:prstClr val="black"/>
                    </a:solidFill>
                    <a:ea typeface="+mj-ea"/>
                    <a:cs typeface="+mj-cs"/>
                  </a:rPr>
                </a:br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00" y="3242168"/>
                <a:ext cx="8784976" cy="1047531"/>
              </a:xfrm>
              <a:prstGeom prst="rect">
                <a:avLst/>
              </a:prstGeom>
              <a:blipFill rotWithShape="1">
                <a:blip r:embed="rId3"/>
                <a:stretch>
                  <a:fillRect l="-7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3610" y="4005064"/>
                <a:ext cx="8667016" cy="252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rabicPeriod" startAt="189"/>
                </a:pPr>
                <a:r>
                  <a:rPr lang="uk-UA" sz="2000" dirty="0" smtClean="0"/>
                  <a:t>Визначте рівень </a:t>
                </a:r>
                <a:r>
                  <a:rPr lang="uk-UA" sz="2000" u="sng" dirty="0" smtClean="0"/>
                  <a:t>урбанізації</a:t>
                </a:r>
                <a:r>
                  <a:rPr lang="uk-UA" sz="2000" dirty="0" smtClean="0"/>
                  <a:t> в країні Х в 2013 р., якщо кількість міських жителів становила 31 млн. 350 тис. осіб, а сільських – 14 млн. 144 тис. </a:t>
                </a:r>
              </a:p>
              <a:p>
                <a:r>
                  <a:rPr lang="uk-UA" sz="2000" dirty="0" smtClean="0"/>
                  <a:t>Що це за країна?</a:t>
                </a:r>
              </a:p>
              <a:p>
                <a:pPr algn="ctr"/>
                <a:r>
                  <a:rPr lang="uk-UA" sz="2000" i="1" dirty="0" smtClean="0">
                    <a:solidFill>
                      <a:schemeClr val="tx2"/>
                    </a:solidFill>
                  </a:rPr>
                  <a:t>Розв'язання.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uk-UA" sz="2000" dirty="0" smtClean="0"/>
                  <a:t>= ?</a:t>
                </a:r>
              </a:p>
              <a:p>
                <a:r>
                  <a:rPr lang="uk-UA" sz="2000" dirty="0" smtClean="0"/>
                  <a:t>Урбанізація = ?</a:t>
                </a:r>
              </a:p>
              <a:p>
                <a:r>
                  <a:rPr lang="uk-UA" sz="2000" dirty="0" smtClean="0"/>
                  <a:t>Відповідь:</a:t>
                </a:r>
              </a:p>
              <a:p>
                <a:pPr marL="342900" indent="-342900">
                  <a:buAutoNum type="arabicPeriod" startAt="187"/>
                </a:pPr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10" y="4005064"/>
                <a:ext cx="8667016" cy="2523768"/>
              </a:xfrm>
              <a:prstGeom prst="rect">
                <a:avLst/>
              </a:prstGeom>
              <a:blipFill rotWithShape="1">
                <a:blip r:embed="rId4"/>
                <a:stretch>
                  <a:fillRect l="-703" t="-1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079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69" y="1700808"/>
            <a:ext cx="8973201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59832" y="69269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BE2824"/>
                </a:solidFill>
              </a:rPr>
              <a:t>ЗНО 2019</a:t>
            </a:r>
            <a:endParaRPr lang="ru-RU" sz="2400" b="1" dirty="0">
              <a:solidFill>
                <a:srgbClr val="BE28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65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6943" y="408533"/>
            <a:ext cx="3096344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4.2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</a:rPr>
              <a:t>Розселення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5435423" cy="2889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73" y="4437112"/>
            <a:ext cx="4621012" cy="2142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44397"/>
            <a:ext cx="4392488" cy="275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185415" y="404664"/>
            <a:ext cx="1450481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499991" y="2852936"/>
            <a:ext cx="1450481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499992" y="3940540"/>
            <a:ext cx="194421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499992" y="4869160"/>
            <a:ext cx="302433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043608" y="4581128"/>
            <a:ext cx="172819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11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84609" y="186593"/>
                <a:ext cx="8779738" cy="1226183"/>
              </a:xfrm>
              <a:solidFill>
                <a:schemeClr val="bg1"/>
              </a:solidFill>
            </p:spPr>
            <p:txBody>
              <a:bodyPr>
                <a:noAutofit/>
              </a:bodyPr>
              <a:lstStyle/>
              <a:p>
                <a:pPr marL="0" indent="0"/>
                <a:r>
                  <a:rPr lang="uk-UA" sz="2400" b="1" dirty="0" smtClean="0">
                    <a:solidFill>
                      <a:srgbClr val="C00000"/>
                    </a:solidFill>
                  </a:rPr>
                  <a:t>Густота населення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𝑵</m:t>
                        </m:r>
                        <m:r>
                          <a:rPr lang="uk-UA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(чисельність населення)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𝑺</m:t>
                        </m:r>
                        <m:r>
                          <a:rPr lang="uk-UA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(площа країни)</m:t>
                        </m:r>
                      </m:den>
                    </m:f>
                  </m:oMath>
                </a14:m>
                <a:r>
                  <a:rPr lang="uk-UA" sz="2400" dirty="0" smtClean="0"/>
                  <a:t/>
                </a:r>
                <a:br>
                  <a:rPr lang="uk-UA" sz="2400" dirty="0" smtClean="0"/>
                </a:br>
                <a:r>
                  <a:rPr lang="uk-UA" sz="2400" dirty="0" smtClean="0"/>
                  <a:t> </a:t>
                </a:r>
                <a:r>
                  <a:rPr lang="ru-RU" sz="2400" dirty="0" err="1" smtClean="0"/>
                  <a:t>Середня</a:t>
                </a:r>
                <a:r>
                  <a:rPr lang="ru-RU" sz="2400" dirty="0" smtClean="0"/>
                  <a:t> </a:t>
                </a:r>
                <a:r>
                  <a:rPr lang="ru-RU" sz="2400" dirty="0"/>
                  <a:t>густота </a:t>
                </a:r>
                <a:r>
                  <a:rPr lang="ru-RU" sz="2400" dirty="0" err="1" smtClean="0"/>
                  <a:t>населення</a:t>
                </a:r>
                <a:r>
                  <a:rPr lang="ru-RU" sz="2400" dirty="0" smtClean="0"/>
                  <a:t>:  </a:t>
                </a:r>
                <a:r>
                  <a:rPr lang="ru-RU" sz="2400" b="1" dirty="0" err="1">
                    <a:solidFill>
                      <a:srgbClr val="0070C0"/>
                    </a:solidFill>
                  </a:rPr>
                  <a:t>Землі</a:t>
                </a:r>
                <a:r>
                  <a:rPr lang="ru-RU" sz="2400" b="1" dirty="0">
                    <a:solidFill>
                      <a:srgbClr val="0070C0"/>
                    </a:solidFill>
                  </a:rPr>
                  <a:t> </a:t>
                </a:r>
                <a:r>
                  <a:rPr lang="ru-RU" sz="2400" b="1" dirty="0" smtClean="0">
                    <a:solidFill>
                      <a:srgbClr val="0070C0"/>
                    </a:solidFill>
                  </a:rPr>
                  <a:t>- 49 </a:t>
                </a:r>
                <a:r>
                  <a:rPr lang="ru-RU" sz="2400" b="1" dirty="0" err="1" smtClean="0">
                    <a:solidFill>
                      <a:srgbClr val="0070C0"/>
                    </a:solidFill>
                  </a:rPr>
                  <a:t>осіб</a:t>
                </a:r>
                <a:r>
                  <a:rPr lang="ru-RU" sz="2400" b="1" dirty="0" smtClean="0">
                    <a:solidFill>
                      <a:srgbClr val="0070C0"/>
                    </a:solidFill>
                  </a:rPr>
                  <a:t>/км²</a:t>
                </a:r>
                <a:br>
                  <a:rPr lang="ru-RU" sz="2400" b="1" dirty="0" smtClean="0">
                    <a:solidFill>
                      <a:srgbClr val="0070C0"/>
                    </a:solidFill>
                  </a:rPr>
                </a:br>
                <a:r>
                  <a:rPr lang="ru-RU" sz="2400" dirty="0" smtClean="0"/>
                  <a:t>                                                    </a:t>
                </a:r>
                <a:r>
                  <a:rPr lang="ru-RU" sz="2400" b="1" dirty="0" err="1" smtClean="0">
                    <a:solidFill>
                      <a:srgbClr val="7030A0"/>
                    </a:solidFill>
                  </a:rPr>
                  <a:t>Україна</a:t>
                </a:r>
                <a:r>
                  <a:rPr lang="ru-RU" sz="2400" b="1" dirty="0" smtClean="0">
                    <a:solidFill>
                      <a:srgbClr val="7030A0"/>
                    </a:solidFill>
                  </a:rPr>
                  <a:t> - 74 </a:t>
                </a:r>
                <a:r>
                  <a:rPr lang="ru-RU" sz="2400" b="1" dirty="0" err="1" smtClean="0">
                    <a:solidFill>
                      <a:srgbClr val="7030A0"/>
                    </a:solidFill>
                  </a:rPr>
                  <a:t>осіб</a:t>
                </a:r>
                <a:r>
                  <a:rPr lang="ru-RU" sz="2400" b="1" dirty="0" smtClean="0">
                    <a:solidFill>
                      <a:srgbClr val="7030A0"/>
                    </a:solidFill>
                  </a:rPr>
                  <a:t>/км²</a:t>
                </a:r>
                <a:endParaRPr lang="ru-RU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4609" y="186593"/>
                <a:ext cx="8779738" cy="1226183"/>
              </a:xfrm>
              <a:blipFill rotWithShape="1">
                <a:blip r:embed="rId2"/>
                <a:stretch>
                  <a:fillRect t="-4478" b="-189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8" t="16725" r="18438" b="35036"/>
          <a:stretch/>
        </p:blipFill>
        <p:spPr bwMode="auto">
          <a:xfrm>
            <a:off x="229154" y="1412776"/>
            <a:ext cx="8735193" cy="430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50373"/>
            <a:ext cx="1732960" cy="237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4" y="5475048"/>
            <a:ext cx="3276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82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7056784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70C0"/>
                </a:solidFill>
                <a:latin typeface="Arial Black" pitchFamily="34" charset="0"/>
              </a:rPr>
              <a:t>Головні типи </a:t>
            </a:r>
            <a:r>
              <a:rPr lang="uk-UA" dirty="0" err="1" smtClean="0">
                <a:solidFill>
                  <a:srgbClr val="0070C0"/>
                </a:solidFill>
                <a:latin typeface="Arial Black" pitchFamily="34" charset="0"/>
              </a:rPr>
              <a:t>статево-вікових</a:t>
            </a:r>
            <a:r>
              <a:rPr lang="uk-UA" dirty="0" smtClean="0">
                <a:solidFill>
                  <a:srgbClr val="0070C0"/>
                </a:solidFill>
                <a:latin typeface="Arial Black" pitchFamily="34" charset="0"/>
              </a:rPr>
              <a:t> пірамід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1" t="24648" r="12003" b="13258"/>
          <a:stretch/>
        </p:blipFill>
        <p:spPr bwMode="auto">
          <a:xfrm>
            <a:off x="1547664" y="1652438"/>
            <a:ext cx="6903076" cy="454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78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4419972" cy="552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2"/>
          <a:stretch/>
        </p:blipFill>
        <p:spPr bwMode="auto">
          <a:xfrm>
            <a:off x="4499992" y="908720"/>
            <a:ext cx="4333106" cy="332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85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188640"/>
            <a:ext cx="2962672" cy="28803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2017 р.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168430"/>
              </p:ext>
            </p:extLst>
          </p:nvPr>
        </p:nvGraphicFramePr>
        <p:xfrm>
          <a:off x="5508104" y="4077072"/>
          <a:ext cx="3322712" cy="2468880"/>
        </p:xfrm>
        <a:graphic>
          <a:graphicData uri="http://schemas.openxmlformats.org/drawingml/2006/table">
            <a:tbl>
              <a:tblPr/>
              <a:tblGrid>
                <a:gridCol w="1661356"/>
                <a:gridCol w="1661356"/>
              </a:tblGrid>
              <a:tr h="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b="1" dirty="0" err="1">
                          <a:effectLst/>
                        </a:rPr>
                        <a:t>Статева</a:t>
                      </a:r>
                      <a:r>
                        <a:rPr lang="ru-RU" b="1" dirty="0">
                          <a:effectLst/>
                        </a:rPr>
                        <a:t> структура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3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>
                          <a:effectLst/>
                        </a:rPr>
                        <a:t>загалом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0,86 чол./жін.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effectLst/>
                        </a:rPr>
                        <a:t>при </a:t>
                      </a:r>
                      <a:r>
                        <a:rPr lang="ru-RU" dirty="0" err="1">
                          <a:effectLst/>
                        </a:rPr>
                        <a:t>народженні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1,06 чол./жін.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>
                          <a:effectLst/>
                        </a:rPr>
                        <a:t>до 15 років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1,06 чол./жін.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>
                          <a:effectLst/>
                        </a:rPr>
                        <a:t>15–64 років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0,75 чол./жін.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>
                          <a:effectLst/>
                        </a:rPr>
                        <a:t>після 65 років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0,5 </a:t>
                      </a:r>
                      <a:r>
                        <a:rPr lang="ru-RU" dirty="0" err="1">
                          <a:effectLst/>
                        </a:rPr>
                        <a:t>чол</a:t>
                      </a:r>
                      <a:r>
                        <a:rPr lang="ru-RU" dirty="0">
                          <a:effectLst/>
                        </a:rPr>
                        <a:t>./</a:t>
                      </a:r>
                      <a:r>
                        <a:rPr lang="ru-RU" dirty="0" err="1">
                          <a:effectLst/>
                        </a:rPr>
                        <a:t>жін</a:t>
                      </a:r>
                      <a:r>
                        <a:rPr lang="ru-RU" dirty="0">
                          <a:effectLst/>
                        </a:rPr>
                        <a:t>.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909701"/>
              </p:ext>
            </p:extLst>
          </p:nvPr>
        </p:nvGraphicFramePr>
        <p:xfrm>
          <a:off x="5580111" y="548680"/>
          <a:ext cx="3558624" cy="3383280"/>
        </p:xfrm>
        <a:graphic>
          <a:graphicData uri="http://schemas.openxmlformats.org/drawingml/2006/table">
            <a:tbl>
              <a:tblPr/>
              <a:tblGrid>
                <a:gridCol w="1779312"/>
                <a:gridCol w="1779312"/>
              </a:tblGrid>
              <a:tr h="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b="1" dirty="0" err="1">
                          <a:effectLst/>
                        </a:rPr>
                        <a:t>Вікова</a:t>
                      </a:r>
                      <a:r>
                        <a:rPr lang="ru-RU" b="1" dirty="0">
                          <a:effectLst/>
                        </a:rPr>
                        <a:t> структура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3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>
                          <a:effectLst/>
                        </a:rPr>
                        <a:t> • до 14 років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solidFill>
                            <a:srgbClr val="00CC00"/>
                          </a:solidFill>
                          <a:effectLst/>
                        </a:rPr>
                        <a:t>▲</a:t>
                      </a:r>
                      <a:r>
                        <a:rPr lang="ru-RU">
                          <a:effectLst/>
                        </a:rPr>
                        <a:t>15,3 %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>
                          <a:effectLst/>
                        </a:rPr>
                        <a:t> • 15–64 років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solidFill>
                            <a:srgbClr val="FF0000"/>
                          </a:solidFill>
                          <a:effectLst/>
                        </a:rPr>
                        <a:t>▼</a:t>
                      </a:r>
                      <a:r>
                        <a:rPr lang="ru-RU">
                          <a:effectLst/>
                        </a:rPr>
                        <a:t>68,9 %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>
                          <a:effectLst/>
                        </a:rPr>
                        <a:t> • старіші за 65 років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solidFill>
                            <a:srgbClr val="00CC00"/>
                          </a:solidFill>
                          <a:effectLst/>
                        </a:rPr>
                        <a:t>▲</a:t>
                      </a:r>
                      <a:r>
                        <a:rPr lang="ru-RU">
                          <a:effectLst/>
                        </a:rPr>
                        <a:t>15,8 %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 err="1">
                          <a:effectLst/>
                        </a:rPr>
                        <a:t>Середня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тривалість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життя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solidFill>
                            <a:srgbClr val="00CC00"/>
                          </a:solidFill>
                          <a:effectLst/>
                        </a:rPr>
                        <a:t>▲</a:t>
                      </a:r>
                      <a:r>
                        <a:rPr lang="ru-RU">
                          <a:effectLst/>
                        </a:rPr>
                        <a:t>72,1 року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>
                          <a:effectLst/>
                        </a:rPr>
                        <a:t> • чоловіків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solidFill>
                            <a:srgbClr val="00CC00"/>
                          </a:solidFill>
                          <a:effectLst/>
                        </a:rPr>
                        <a:t>▲</a:t>
                      </a:r>
                      <a:r>
                        <a:rPr lang="ru-RU">
                          <a:effectLst/>
                        </a:rPr>
                        <a:t>67,4 року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effectLst/>
                        </a:rPr>
                        <a:t> • </a:t>
                      </a:r>
                      <a:r>
                        <a:rPr lang="ru-RU" dirty="0" err="1">
                          <a:effectLst/>
                        </a:rPr>
                        <a:t>жінок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solidFill>
                            <a:srgbClr val="00CC00"/>
                          </a:solidFill>
                          <a:effectLst/>
                        </a:rPr>
                        <a:t>▲</a:t>
                      </a:r>
                      <a:r>
                        <a:rPr lang="ru-RU" dirty="0">
                          <a:effectLst/>
                        </a:rPr>
                        <a:t>77,1 року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https://upload.wikimedia.org/wikipedia/commons/4/46/Population_pyramid_of_Ukraine_20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322"/>
            <a:ext cx="5616624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6836" y="4459492"/>
            <a:ext cx="5482952" cy="68093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uk-UA" dirty="0" err="1" smtClean="0">
                <a:solidFill>
                  <a:srgbClr val="8D1E1B"/>
                </a:solidFill>
                <a:latin typeface="Arial" pitchFamily="34" charset="0"/>
                <a:cs typeface="Arial" pitchFamily="34" charset="0"/>
              </a:rPr>
              <a:t>Статево-вікова</a:t>
            </a:r>
            <a:r>
              <a:rPr lang="uk-UA" dirty="0" smtClean="0">
                <a:solidFill>
                  <a:srgbClr val="8D1E1B"/>
                </a:solidFill>
                <a:latin typeface="Arial" pitchFamily="34" charset="0"/>
                <a:cs typeface="Arial" pitchFamily="34" charset="0"/>
              </a:rPr>
              <a:t> піраміда населення України – до якого типу </a:t>
            </a:r>
            <a:r>
              <a:rPr lang="uk-UA" dirty="0" err="1" smtClean="0">
                <a:solidFill>
                  <a:srgbClr val="8D1E1B"/>
                </a:solidFill>
                <a:latin typeface="Arial" pitchFamily="34" charset="0"/>
                <a:cs typeface="Arial" pitchFamily="34" charset="0"/>
              </a:rPr>
              <a:t>належитть</a:t>
            </a:r>
            <a:r>
              <a:rPr lang="uk-UA" dirty="0" smtClean="0">
                <a:solidFill>
                  <a:srgbClr val="8D1E1B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dirty="0">
              <a:solidFill>
                <a:srgbClr val="8D1E1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43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5" t="24825" r="3590" b="30633"/>
          <a:stretch/>
        </p:blipFill>
        <p:spPr bwMode="auto">
          <a:xfrm>
            <a:off x="351980" y="1628800"/>
            <a:ext cx="878497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16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807" y="0"/>
            <a:ext cx="8712483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000" dirty="0" err="1" smtClean="0">
                <a:solidFill>
                  <a:srgbClr val="C00000"/>
                </a:solidFill>
              </a:rPr>
              <a:t>Урбанізація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/>
              <a:t>(</a:t>
            </a:r>
            <a:r>
              <a:rPr lang="ru-RU" sz="2000" dirty="0" err="1" smtClean="0"/>
              <a:t>від</a:t>
            </a:r>
            <a:r>
              <a:rPr lang="ru-RU" sz="2000" dirty="0" smtClean="0"/>
              <a:t> лат</a:t>
            </a:r>
            <a:r>
              <a:rPr lang="ru-RU" sz="2000" dirty="0"/>
              <a:t>. </a:t>
            </a:r>
            <a:r>
              <a:rPr lang="en-US" sz="2000" dirty="0" err="1"/>
              <a:t>urbanus</a:t>
            </a:r>
            <a:r>
              <a:rPr lang="en-US" sz="2000" dirty="0"/>
              <a:t> </a:t>
            </a:r>
            <a:r>
              <a:rPr lang="uk-UA" sz="2000" dirty="0" smtClean="0"/>
              <a:t>-</a:t>
            </a:r>
            <a:r>
              <a:rPr lang="en-US" sz="2000" dirty="0" smtClean="0"/>
              <a:t> </a:t>
            </a:r>
            <a:r>
              <a:rPr lang="ru-RU" sz="2000" dirty="0" err="1"/>
              <a:t>міський</a:t>
            </a:r>
            <a:r>
              <a:rPr lang="ru-RU" sz="2000" dirty="0" smtClean="0"/>
              <a:t>) – </a:t>
            </a:r>
            <a:r>
              <a:rPr lang="ru-RU" sz="2000" dirty="0" err="1" smtClean="0"/>
              <a:t>частка</a:t>
            </a:r>
            <a:r>
              <a:rPr lang="ru-RU" sz="2000" dirty="0" smtClean="0"/>
              <a:t> </a:t>
            </a:r>
            <a:r>
              <a:rPr lang="ru-RU" sz="2000" dirty="0" err="1"/>
              <a:t>населення</a:t>
            </a:r>
            <a:r>
              <a:rPr lang="ru-RU" sz="2000" dirty="0"/>
              <a:t>, яка </a:t>
            </a:r>
            <a:r>
              <a:rPr lang="ru-RU" sz="2000" dirty="0" err="1" smtClean="0"/>
              <a:t>проживає</a:t>
            </a:r>
            <a:r>
              <a:rPr lang="ru-RU" sz="2000" dirty="0" smtClean="0"/>
              <a:t> </a:t>
            </a:r>
            <a:r>
              <a:rPr lang="ru-RU" sz="2000" dirty="0"/>
              <a:t>у </a:t>
            </a:r>
            <a:r>
              <a:rPr lang="ru-RU" sz="2000" dirty="0" err="1" smtClean="0"/>
              <a:t>містах</a:t>
            </a:r>
            <a:r>
              <a:rPr lang="ru-RU" sz="2000" dirty="0" smtClean="0"/>
              <a:t> (%) і </a:t>
            </a:r>
            <a:r>
              <a:rPr lang="ru-RU" sz="2000" dirty="0" err="1" smtClean="0"/>
              <a:t>процес</a:t>
            </a:r>
            <a:r>
              <a:rPr lang="ru-RU" sz="2000" dirty="0" smtClean="0"/>
              <a:t>….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3927642"/>
            <a:ext cx="9144000" cy="3101758"/>
          </a:xfrm>
        </p:spPr>
        <p:txBody>
          <a:bodyPr>
            <a:noAutofit/>
          </a:bodyPr>
          <a:lstStyle/>
          <a:p>
            <a:pPr indent="3429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uk-UA" sz="16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Субурбанізація</a:t>
            </a:r>
            <a:r>
              <a:rPr lang="uk-UA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- (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від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>
                <a:latin typeface="Arial" pitchFamily="34" charset="0"/>
                <a:cs typeface="Arial" pitchFamily="34" charset="0"/>
                <a:hlinkClick r:id="rId3" tooltip="Латинська мова"/>
              </a:rPr>
              <a:t>лат.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sub</a:t>
            </a:r>
            <a:r>
              <a:rPr lang="en-US" sz="1600" dirty="0">
                <a:latin typeface="Broadway" pitchFamily="82" charset="0"/>
                <a:cs typeface="Arial" pitchFamily="34" charset="0"/>
              </a:rPr>
              <a:t> 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1600" dirty="0" smtClean="0">
                <a:latin typeface="Broadway" pitchFamily="82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під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процес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зростання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приміської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зони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великих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міст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uk-UA" sz="1600" dirty="0" smtClean="0">
              <a:latin typeface="Arial" pitchFamily="34" charset="0"/>
              <a:cs typeface="Arial" pitchFamily="34" charset="0"/>
            </a:endParaRPr>
          </a:p>
          <a:p>
            <a:pPr indent="3429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uk-UA" sz="16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Хибна урбанізація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-  надмірно швидка урбанізація в КЩР, коли урбанізація випереджає індустріалізацію та розвиток соціальної сфери та </a:t>
            </a:r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інфрастуктури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міст (нетрі – квартали із стихійною забудовою – бідонвілі, </a:t>
            </a:r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фавели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, бараки; поширена злочинність та антисанітарія).</a:t>
            </a:r>
          </a:p>
          <a:p>
            <a:pPr indent="3429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uk-UA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Джентрифікація</a:t>
            </a:r>
            <a:r>
              <a:rPr lang="uk-UA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перетворення міського простору – від депресивних територій (нетрів, закинутих фабрик та заводів) – до елітних кварталів, що супроводжується переселенням більш заможних людей (від англ.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gentry</a:t>
            </a:r>
            <a:r>
              <a:rPr lang="uk-UA" sz="1600" i="1" dirty="0" smtClean="0">
                <a:latin typeface="Arial" pitchFamily="34" charset="0"/>
                <a:cs typeface="Arial" pitchFamily="34" charset="0"/>
              </a:rPr>
              <a:t>» -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еліта, дворянство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fld id="{B19B0651-EE4F-4900-A07F-96A6BFA9D0F0}" type="slidenum">
              <a:rPr lang="ru-RU" smtClean="0"/>
              <a:t>19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1" t="29129" r="12302" b="22848"/>
          <a:stretch/>
        </p:blipFill>
        <p:spPr bwMode="auto">
          <a:xfrm>
            <a:off x="179512" y="836712"/>
            <a:ext cx="8796270" cy="309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85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543568"/>
            <a:ext cx="3702714" cy="1143000"/>
          </a:xfrm>
        </p:spPr>
        <p:txBody>
          <a:bodyPr>
            <a:noAutofit/>
          </a:bodyPr>
          <a:lstStyle/>
          <a:p>
            <a:r>
              <a:rPr lang="ru-RU" sz="2800" b="1" i="1" dirty="0" err="1" smtClean="0">
                <a:solidFill>
                  <a:srgbClr val="B05408"/>
                </a:solidFill>
                <a:latin typeface="Arial Black" pitchFamily="34" charset="0"/>
                <a:cs typeface="Aparajita" pitchFamily="34" charset="0"/>
              </a:rPr>
              <a:t>Демографічні</a:t>
            </a:r>
            <a:r>
              <a:rPr lang="ru-RU" sz="2800" b="1" i="1" dirty="0" smtClean="0">
                <a:solidFill>
                  <a:srgbClr val="B05408"/>
                </a:solidFill>
                <a:latin typeface="Arial Black" pitchFamily="34" charset="0"/>
                <a:cs typeface="Aparajita" pitchFamily="34" charset="0"/>
              </a:rPr>
              <a:t> </a:t>
            </a:r>
            <a:r>
              <a:rPr lang="ru-RU" sz="2800" b="1" i="1" dirty="0" err="1" smtClean="0">
                <a:solidFill>
                  <a:srgbClr val="B05408"/>
                </a:solidFill>
                <a:latin typeface="Arial Black" pitchFamily="34" charset="0"/>
                <a:cs typeface="Aparajita" pitchFamily="34" charset="0"/>
              </a:rPr>
              <a:t>процеси</a:t>
            </a:r>
            <a:r>
              <a:rPr lang="ru-RU" sz="2800" b="1" i="1" dirty="0" smtClean="0">
                <a:solidFill>
                  <a:srgbClr val="B05408"/>
                </a:solidFill>
                <a:latin typeface="Arial Black" pitchFamily="34" charset="0"/>
                <a:cs typeface="Aparajita" pitchFamily="34" charset="0"/>
              </a:rPr>
              <a:t> та </a:t>
            </a:r>
            <a:r>
              <a:rPr lang="ru-RU" sz="2800" b="1" i="1" dirty="0" err="1" smtClean="0">
                <a:solidFill>
                  <a:srgbClr val="B05408"/>
                </a:solidFill>
                <a:latin typeface="Arial Black" pitchFamily="34" charset="0"/>
                <a:cs typeface="Aparajita" pitchFamily="34" charset="0"/>
              </a:rPr>
              <a:t>статево-віковий</a:t>
            </a:r>
            <a:r>
              <a:rPr lang="ru-RU" sz="2800" b="1" i="1" dirty="0" smtClean="0">
                <a:solidFill>
                  <a:srgbClr val="B05408"/>
                </a:solidFill>
                <a:latin typeface="Arial Black" pitchFamily="34" charset="0"/>
                <a:cs typeface="Aparajita" pitchFamily="34" charset="0"/>
              </a:rPr>
              <a:t> склад </a:t>
            </a:r>
            <a:r>
              <a:rPr lang="ru-RU" sz="2800" b="1" i="1" dirty="0" err="1" smtClean="0">
                <a:solidFill>
                  <a:srgbClr val="B05408"/>
                </a:solidFill>
                <a:latin typeface="Arial Black" pitchFamily="34" charset="0"/>
                <a:cs typeface="Aparajita" pitchFamily="34" charset="0"/>
              </a:rPr>
              <a:t>населення</a:t>
            </a:r>
            <a:r>
              <a:rPr lang="ru-RU" sz="2800" b="1" i="1" dirty="0" smtClean="0">
                <a:solidFill>
                  <a:srgbClr val="B05408"/>
                </a:solidFill>
                <a:latin typeface="Arial Black" pitchFamily="34" charset="0"/>
                <a:cs typeface="Aparajita" pitchFamily="34" charset="0"/>
              </a:rPr>
              <a:t> </a:t>
            </a:r>
            <a:endParaRPr lang="ru-RU" sz="2800" b="1" i="1" dirty="0">
              <a:solidFill>
                <a:srgbClr val="B05408"/>
              </a:solidFill>
              <a:latin typeface="Arial Black" pitchFamily="34" charset="0"/>
              <a:cs typeface="Aparajit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340" y="4159281"/>
            <a:ext cx="3893604" cy="229405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uk-UA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Чому демографія?</a:t>
            </a:r>
          </a:p>
          <a:p>
            <a:r>
              <a:rPr lang="ru-RU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складна тема, </a:t>
            </a:r>
            <a:r>
              <a:rPr lang="ru-RU" dirty="0" err="1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багато</a:t>
            </a:r>
            <a:r>
              <a:rPr lang="ru-RU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задач та </a:t>
            </a:r>
            <a:r>
              <a:rPr lang="ru-RU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формул;</a:t>
            </a:r>
          </a:p>
          <a:p>
            <a:r>
              <a:rPr lang="ru-RU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поняття</a:t>
            </a:r>
            <a:r>
              <a:rPr lang="ru-RU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дуже</a:t>
            </a:r>
            <a:r>
              <a:rPr lang="ru-RU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близькі</a:t>
            </a:r>
            <a:r>
              <a:rPr lang="ru-RU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dirty="0" err="1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взаємопов’язані</a:t>
            </a:r>
            <a:r>
              <a:rPr lang="ru-RU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, тому </a:t>
            </a:r>
            <a:r>
              <a:rPr lang="ru-RU" dirty="0" err="1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плутаються</a:t>
            </a:r>
            <a:r>
              <a:rPr lang="ru-RU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uk-UA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завжди є на ЗНО;</a:t>
            </a:r>
            <a:endParaRPr lang="ru-RU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5400600" cy="373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60"/>
          <a:stretch/>
        </p:blipFill>
        <p:spPr bwMode="auto">
          <a:xfrm>
            <a:off x="4067944" y="3018316"/>
            <a:ext cx="4824536" cy="38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979712" y="1196752"/>
            <a:ext cx="23762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063454" y="2045849"/>
            <a:ext cx="200449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572000" y="3356992"/>
            <a:ext cx="23762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067944" y="4509120"/>
            <a:ext cx="144016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067944" y="6093296"/>
            <a:ext cx="158417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32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9052292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42900" lvl="0" indent="342900" algn="r">
              <a:lnSpc>
                <a:spcPct val="120000"/>
              </a:lnSpc>
              <a:spcBef>
                <a:spcPts val="600"/>
              </a:spcBef>
            </a:pPr>
            <a:r>
              <a:rPr lang="uk-UA" sz="1600" b="1" u="sng" dirty="0">
                <a:solidFill>
                  <a:srgbClr val="7030A0"/>
                </a:solidFill>
                <a:latin typeface="Arial" pitchFamily="34" charset="0"/>
                <a:ea typeface="+mn-ea"/>
                <a:cs typeface="Arial" pitchFamily="34" charset="0"/>
              </a:rPr>
              <a:t>Мегаполіс</a:t>
            </a:r>
            <a:r>
              <a:rPr lang="uk-UA" sz="1600" dirty="0">
                <a:solidFill>
                  <a:srgbClr val="7030A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uk-UA" sz="16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– велика міська агломерація (понад 8 млн. осіб)</a:t>
            </a:r>
            <a:br>
              <a:rPr lang="uk-UA" sz="16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uk-UA" sz="1600" b="1" u="sng" dirty="0" err="1">
                <a:solidFill>
                  <a:srgbClr val="7030A0"/>
                </a:solidFill>
                <a:latin typeface="Arial" pitchFamily="34" charset="0"/>
                <a:ea typeface="+mn-ea"/>
                <a:cs typeface="Arial" pitchFamily="34" charset="0"/>
              </a:rPr>
              <a:t>МегаЛОполіс</a:t>
            </a:r>
            <a:r>
              <a:rPr lang="uk-UA" sz="1600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-</a:t>
            </a:r>
            <a:r>
              <a:rPr lang="uk-UA" sz="16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утворюється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при </a:t>
            </a:r>
            <a:r>
              <a:rPr lang="ru-RU" sz="1600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зростанні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великої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кількості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сусідніх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міських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агломерацій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  <a:r>
              <a:rPr lang="uk-UA" sz="16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uk-UA" sz="16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1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92" y="809612"/>
            <a:ext cx="8136904" cy="254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-108520" y="3304494"/>
            <a:ext cx="9252520" cy="34368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Мегалополіси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3.</a:t>
            </a:r>
            <a:r>
              <a:rPr lang="ru-RU" b="1" dirty="0" smtClean="0"/>
              <a:t> </a:t>
            </a:r>
            <a:r>
              <a:rPr lang="ru-RU" b="1" dirty="0" err="1" smtClean="0"/>
              <a:t>Приатлантичний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«Бос-Ваш» (Бостон - Вашингтон) - 60 млн </a:t>
            </a:r>
            <a:r>
              <a:rPr lang="ru-RU" dirty="0" err="1" smtClean="0"/>
              <a:t>осіб</a:t>
            </a:r>
            <a:r>
              <a:rPr lang="ru-RU" dirty="0" smtClean="0"/>
              <a:t>,  </a:t>
            </a:r>
            <a:r>
              <a:rPr lang="ru-RU" dirty="0" err="1" smtClean="0"/>
              <a:t>займає</a:t>
            </a:r>
            <a:r>
              <a:rPr lang="ru-RU" dirty="0" smtClean="0"/>
              <a:t> 2% </a:t>
            </a:r>
            <a:r>
              <a:rPr lang="ru-RU" dirty="0" err="1" smtClean="0"/>
              <a:t>площі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, </a:t>
            </a:r>
            <a:r>
              <a:rPr lang="ru-RU" dirty="0" err="1" smtClean="0"/>
              <a:t>виробляє</a:t>
            </a:r>
            <a:r>
              <a:rPr lang="ru-RU" dirty="0" smtClean="0"/>
              <a:t> 20 % ВВП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2.</a:t>
            </a:r>
            <a:r>
              <a:rPr lang="ru-RU" b="1" dirty="0" smtClean="0"/>
              <a:t> </a:t>
            </a:r>
            <a:r>
              <a:rPr lang="ru-RU" b="1" dirty="0" err="1" smtClean="0"/>
              <a:t>Приозерний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«</a:t>
            </a:r>
            <a:r>
              <a:rPr lang="ru-RU" dirty="0" err="1" smtClean="0"/>
              <a:t>Чіпіттс</a:t>
            </a:r>
            <a:r>
              <a:rPr lang="ru-RU" dirty="0" smtClean="0"/>
              <a:t>» (Чикаго - Детройт -</a:t>
            </a:r>
            <a:r>
              <a:rPr lang="ru-RU" dirty="0" err="1" smtClean="0"/>
              <a:t>Пітсбург</a:t>
            </a:r>
            <a:r>
              <a:rPr lang="ru-RU" dirty="0" smtClean="0"/>
              <a:t>) - 35 млн </a:t>
            </a:r>
            <a:r>
              <a:rPr lang="ru-RU" dirty="0" err="1" smtClean="0"/>
              <a:t>осіб</a:t>
            </a:r>
            <a:r>
              <a:rPr lang="ru-RU" dirty="0" smtClean="0"/>
              <a:t>;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1.</a:t>
            </a:r>
            <a:r>
              <a:rPr lang="ru-RU" b="1" dirty="0" smtClean="0"/>
              <a:t> </a:t>
            </a:r>
            <a:r>
              <a:rPr lang="ru-RU" b="1" dirty="0" err="1" smtClean="0"/>
              <a:t>Каліфорнійський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«Сан-Сан» (Сан-Франциско - Сан-</a:t>
            </a:r>
            <a:r>
              <a:rPr lang="ru-RU" dirty="0" err="1" smtClean="0"/>
              <a:t>Дієго</a:t>
            </a:r>
            <a:r>
              <a:rPr lang="ru-RU" dirty="0" smtClean="0"/>
              <a:t>) - 25 млн </a:t>
            </a:r>
            <a:r>
              <a:rPr lang="ru-RU" dirty="0" err="1" smtClean="0"/>
              <a:t>осіб</a:t>
            </a:r>
            <a:r>
              <a:rPr lang="ru-RU" dirty="0" smtClean="0"/>
              <a:t>; </a:t>
            </a:r>
          </a:p>
          <a:p>
            <a:r>
              <a:rPr lang="ru-RU" u="sng" dirty="0" smtClean="0"/>
              <a:t>у </a:t>
            </a:r>
            <a:r>
              <a:rPr lang="ru-RU" u="sng" dirty="0" err="1" smtClean="0"/>
              <a:t>Японії</a:t>
            </a:r>
            <a:r>
              <a:rPr lang="ru-RU" u="sng" dirty="0" smtClean="0"/>
              <a:t> </a:t>
            </a:r>
            <a:r>
              <a:rPr lang="ru-RU" b="1" dirty="0" err="1" smtClean="0"/>
              <a:t>Токайдо</a:t>
            </a:r>
            <a:r>
              <a:rPr lang="ru-RU" dirty="0" smtClean="0"/>
              <a:t> (</a:t>
            </a:r>
            <a:r>
              <a:rPr lang="ru-RU" dirty="0" err="1" smtClean="0"/>
              <a:t>Токіо</a:t>
            </a:r>
            <a:r>
              <a:rPr lang="ru-RU" dirty="0" smtClean="0"/>
              <a:t> - </a:t>
            </a:r>
            <a:r>
              <a:rPr lang="ru-RU" dirty="0" err="1" smtClean="0"/>
              <a:t>Нагоя</a:t>
            </a:r>
            <a:r>
              <a:rPr lang="ru-RU" dirty="0" smtClean="0"/>
              <a:t> - Осака) - 70 млн </a:t>
            </a:r>
            <a:r>
              <a:rPr lang="ru-RU" dirty="0" err="1" smtClean="0"/>
              <a:t>осіб</a:t>
            </a:r>
            <a:r>
              <a:rPr lang="ru-RU" dirty="0" smtClean="0"/>
              <a:t>  </a:t>
            </a:r>
            <a:r>
              <a:rPr lang="ru-RU" dirty="0" err="1" smtClean="0"/>
              <a:t>або</a:t>
            </a:r>
            <a:r>
              <a:rPr lang="ru-RU" dirty="0" smtClean="0"/>
              <a:t> 56 %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(«</a:t>
            </a:r>
            <a:r>
              <a:rPr lang="ru-RU" dirty="0" err="1" smtClean="0"/>
              <a:t>Східний</a:t>
            </a:r>
            <a:r>
              <a:rPr lang="ru-RU" dirty="0" smtClean="0"/>
              <a:t> </a:t>
            </a:r>
            <a:r>
              <a:rPr lang="ru-RU" dirty="0" err="1" smtClean="0"/>
              <a:t>морський</a:t>
            </a:r>
            <a:r>
              <a:rPr lang="ru-RU" dirty="0" smtClean="0"/>
              <a:t> шлях»);</a:t>
            </a:r>
          </a:p>
          <a:p>
            <a:r>
              <a:rPr lang="ru-RU" b="1" u="sng" dirty="0" err="1" smtClean="0"/>
              <a:t>Європейський</a:t>
            </a:r>
            <a:r>
              <a:rPr lang="ru-RU" u="sng" dirty="0" smtClean="0"/>
              <a:t> </a:t>
            </a:r>
            <a:r>
              <a:rPr lang="ru-RU" dirty="0" err="1" smtClean="0"/>
              <a:t>мегалополіс</a:t>
            </a:r>
            <a:r>
              <a:rPr lang="ru-RU" dirty="0" smtClean="0"/>
              <a:t>  (</a:t>
            </a:r>
            <a:r>
              <a:rPr lang="ru-RU" dirty="0" err="1" smtClean="0"/>
              <a:t>від</a:t>
            </a:r>
            <a:r>
              <a:rPr lang="ru-RU" dirty="0" smtClean="0"/>
              <a:t> Манчестеру до </a:t>
            </a:r>
            <a:r>
              <a:rPr lang="ru-RU" dirty="0" err="1" smtClean="0"/>
              <a:t>Мілану</a:t>
            </a:r>
            <a:r>
              <a:rPr lang="ru-RU" dirty="0" smtClean="0"/>
              <a:t>, «</a:t>
            </a:r>
            <a:r>
              <a:rPr lang="ru-RU" dirty="0" err="1" smtClean="0"/>
              <a:t>Блакитний</a:t>
            </a:r>
            <a:r>
              <a:rPr lang="ru-RU" dirty="0" smtClean="0"/>
              <a:t> банан») - 110 млн </a:t>
            </a:r>
            <a:r>
              <a:rPr lang="ru-RU" dirty="0" err="1" smtClean="0"/>
              <a:t>осіб</a:t>
            </a:r>
            <a:r>
              <a:rPr lang="ru-RU" dirty="0" smtClean="0"/>
              <a:t> </a:t>
            </a:r>
            <a:r>
              <a:rPr lang="ru-RU" sz="2300" dirty="0" smtClean="0"/>
              <a:t>(</a:t>
            </a:r>
            <a:r>
              <a:rPr lang="ru-RU" sz="2300" dirty="0" err="1" smtClean="0"/>
              <a:t>помилка</a:t>
            </a:r>
            <a:r>
              <a:rPr lang="ru-RU" sz="2300" dirty="0" smtClean="0"/>
              <a:t> перекладу </a:t>
            </a:r>
            <a:r>
              <a:rPr lang="ru-RU" sz="2300" dirty="0" err="1" smtClean="0"/>
              <a:t>із</a:t>
            </a:r>
            <a:r>
              <a:rPr lang="ru-RU" sz="2300" dirty="0" smtClean="0"/>
              <a:t> </a:t>
            </a:r>
            <a:r>
              <a:rPr lang="en-US" sz="2300" i="1" dirty="0" smtClean="0"/>
              <a:t>«Boom </a:t>
            </a:r>
            <a:r>
              <a:rPr lang="en-US" sz="2300" i="1" dirty="0"/>
              <a:t>Banana»</a:t>
            </a:r>
            <a:r>
              <a:rPr lang="en-US" sz="2300" dirty="0"/>
              <a:t> </a:t>
            </a:r>
            <a:r>
              <a:rPr lang="uk-UA" sz="2300" dirty="0" smtClean="0"/>
              <a:t> став «</a:t>
            </a:r>
            <a:r>
              <a:rPr lang="en-US" sz="2300" i="1" dirty="0" err="1" smtClean="0"/>
              <a:t>Banane</a:t>
            </a:r>
            <a:r>
              <a:rPr lang="en-US" sz="2300" i="1" dirty="0" smtClean="0"/>
              <a:t> </a:t>
            </a:r>
            <a:r>
              <a:rPr lang="en-US" sz="2300" i="1" dirty="0" err="1" smtClean="0"/>
              <a:t>bleue</a:t>
            </a:r>
            <a:r>
              <a:rPr lang="uk-UA" sz="2300" i="1" dirty="0" smtClean="0"/>
              <a:t>»)</a:t>
            </a:r>
            <a:endParaRPr lang="ru-RU" sz="23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612" y="864818"/>
            <a:ext cx="3353920" cy="2439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73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3" y="548680"/>
            <a:ext cx="8066385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843635"/>
            <a:ext cx="3384376" cy="68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82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1" r="6934"/>
          <a:stretch/>
        </p:blipFill>
        <p:spPr bwMode="auto">
          <a:xfrm>
            <a:off x="1907704" y="404664"/>
            <a:ext cx="6552728" cy="613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51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7581528" cy="14540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619672" y="4365104"/>
            <a:ext cx="52291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 smtClean="0">
                <a:solidFill>
                  <a:srgbClr val="C00000"/>
                </a:solidFill>
              </a:rPr>
              <a:t>Дякую за увагу!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93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79164" y="116632"/>
                <a:ext cx="8960816" cy="1745432"/>
              </a:xfrm>
              <a:solidFill>
                <a:schemeClr val="bg1"/>
              </a:solidFill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 smtClean="0">
                    <a:solidFill>
                      <a:srgbClr val="C00000"/>
                    </a:solidFill>
                  </a:rPr>
                  <a:t/>
                </a:r>
                <a:br>
                  <a:rPr lang="ru-RU" sz="2400" b="1" dirty="0" smtClean="0">
                    <a:solidFill>
                      <a:srgbClr val="C00000"/>
                    </a:solidFill>
                  </a:rPr>
                </a:br>
                <a:r>
                  <a:rPr lang="ru-RU" sz="2400" b="1" dirty="0" smtClean="0">
                    <a:solidFill>
                      <a:srgbClr val="C00000"/>
                    </a:solidFill>
                  </a:rPr>
                  <a:t>«Формула в</a:t>
                </a:r>
                <a:r>
                  <a:rPr lang="uk-UA" sz="2400" b="1" dirty="0" err="1" smtClean="0">
                    <a:solidFill>
                      <a:srgbClr val="C00000"/>
                    </a:solidFill>
                  </a:rPr>
                  <a:t>ідтворення</a:t>
                </a:r>
                <a:r>
                  <a:rPr lang="uk-UA" sz="2400" b="1" dirty="0" smtClean="0">
                    <a:solidFill>
                      <a:srgbClr val="C00000"/>
                    </a:solidFill>
                  </a:rPr>
                  <a:t> населення</a:t>
                </a:r>
                <a:r>
                  <a:rPr lang="ru-RU" sz="2400" b="1" dirty="0" smtClean="0">
                    <a:solidFill>
                      <a:srgbClr val="C00000"/>
                    </a:solidFill>
                  </a:rPr>
                  <a:t>»:</a:t>
                </a:r>
                <a:r>
                  <a:rPr lang="ru-RU" sz="2400" b="1" dirty="0" smtClean="0"/>
                  <a:t> </a:t>
                </a:r>
                <a:r>
                  <a:rPr lang="ru-RU" sz="2400" b="1" dirty="0" smtClean="0">
                    <a:solidFill>
                      <a:srgbClr val="0070C0"/>
                    </a:solidFill>
                  </a:rPr>
                  <a:t>Н – С= ±ПП, </a:t>
                </a:r>
                <a:r>
                  <a:rPr lang="ru-RU" sz="2400" b="1" dirty="0" smtClean="0"/>
                  <a:t/>
                </a:r>
                <a:br>
                  <a:rPr lang="ru-RU" sz="2400" b="1" dirty="0" smtClean="0"/>
                </a:br>
                <a:r>
                  <a:rPr lang="ru-RU" sz="2800" dirty="0" smtClean="0"/>
                  <a:t> </a:t>
                </a:r>
                <a:r>
                  <a:rPr lang="ru-RU" sz="2000" dirty="0" smtClean="0"/>
                  <a:t>1% = 10‰ (</a:t>
                </a:r>
                <a:r>
                  <a:rPr lang="ru-RU" sz="2000" dirty="0" err="1" smtClean="0"/>
                  <a:t>чол</a:t>
                </a:r>
                <a:r>
                  <a:rPr lang="ru-RU" sz="2000" dirty="0" smtClean="0"/>
                  <a:t>. на 1000 ) </a:t>
                </a:r>
                <a:r>
                  <a:rPr lang="ru-RU" sz="2000" b="1" dirty="0" smtClean="0">
                    <a:solidFill>
                      <a:schemeClr val="accent1"/>
                    </a:solidFill>
                  </a:rPr>
                  <a:t>20 – 8=12 ‰ </a:t>
                </a:r>
                <a:r>
                  <a:rPr lang="ru-RU" sz="2000" b="1" dirty="0" err="1" smtClean="0">
                    <a:solidFill>
                      <a:schemeClr val="accent1"/>
                    </a:solidFill>
                  </a:rPr>
                  <a:t>або</a:t>
                </a:r>
                <a:r>
                  <a:rPr lang="ru-RU" sz="2000" b="1" dirty="0" smtClean="0">
                    <a:solidFill>
                      <a:schemeClr val="accent1"/>
                    </a:solidFill>
                  </a:rPr>
                  <a:t> +85 млн </a:t>
                </a:r>
                <a:r>
                  <a:rPr lang="ru-RU" sz="2000" dirty="0"/>
                  <a:t>(</a:t>
                </a:r>
                <a:r>
                  <a:rPr lang="ru-RU" sz="2000" dirty="0" err="1" smtClean="0"/>
                  <a:t>світ</a:t>
                </a:r>
                <a:r>
                  <a:rPr lang="ru-RU" sz="2000" dirty="0" smtClean="0"/>
                  <a:t>, 2015) </a:t>
                </a:r>
                <a:r>
                  <a:rPr lang="ru-RU" sz="2000" b="1" dirty="0" smtClean="0">
                    <a:solidFill>
                      <a:srgbClr val="FF0000"/>
                    </a:solidFill>
                  </a:rPr>
                  <a:t>7,8 </a:t>
                </a:r>
                <a:r>
                  <a:rPr lang="ru-RU" sz="2000" b="1" dirty="0" smtClean="0">
                    <a:solidFill>
                      <a:srgbClr val="FF0000"/>
                    </a:solidFill>
                  </a:rPr>
                  <a:t>млрд </a:t>
                </a:r>
                <a:r>
                  <a:rPr lang="ru-RU" sz="2000" dirty="0" smtClean="0"/>
                  <a:t>(</a:t>
                </a:r>
                <a:r>
                  <a:rPr lang="ru-RU" sz="2000" dirty="0" smtClean="0"/>
                  <a:t>2020)</a:t>
                </a: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ru-RU" sz="2000" dirty="0" err="1" smtClean="0"/>
                  <a:t>Народжуваність</a:t>
                </a:r>
                <a:r>
                  <a:rPr lang="ru-RU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uk-UA" sz="2800" b="0" i="1" smtClean="0">
                            <a:latin typeface="Cambria Math"/>
                          </a:rPr>
                          <m:t>Кількість народжених 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𝑁</m:t>
                        </m:r>
                        <m:r>
                          <a:rPr lang="uk-UA" sz="2800" b="0" i="1" smtClean="0">
                            <a:latin typeface="Cambria Math"/>
                          </a:rPr>
                          <m:t> (чисельність населення країни)</m:t>
                        </m:r>
                      </m:den>
                    </m:f>
                  </m:oMath>
                </a14:m>
                <a:r>
                  <a:rPr lang="ru-RU" sz="2000" dirty="0" smtClean="0"/>
                  <a:t>*1000    (‰ </a:t>
                </a:r>
                <a:r>
                  <a:rPr lang="ru-RU" sz="2000" dirty="0"/>
                  <a:t>)</a:t>
                </a: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ru-RU" sz="2800" dirty="0" smtClean="0"/>
                  <a:t>  </a:t>
                </a:r>
                <a:endParaRPr lang="ru-RU" sz="2800" dirty="0"/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9164" y="116632"/>
                <a:ext cx="8960816" cy="1745432"/>
              </a:xfrm>
              <a:blipFill rotWithShape="1">
                <a:blip r:embed="rId2"/>
                <a:stretch>
                  <a:fillRect l="-10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323528" y="5128166"/>
            <a:ext cx="2562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Нігер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(Африка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)?</a:t>
            </a:r>
          </a:p>
          <a:p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США?</a:t>
            </a:r>
          </a:p>
          <a:p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Японія?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" t="24296" r="15369" b="30810"/>
          <a:stretch/>
        </p:blipFill>
        <p:spPr bwMode="auto">
          <a:xfrm>
            <a:off x="17725" y="1670582"/>
            <a:ext cx="9015853" cy="341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08" y="4867777"/>
            <a:ext cx="3716954" cy="1769658"/>
          </a:xfrm>
          <a:solidFill>
            <a:schemeClr val="bg1"/>
          </a:solidFill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4200" b="1" i="1" dirty="0" err="1" smtClean="0">
                <a:solidFill>
                  <a:schemeClr val="tx2">
                    <a:lumMod val="75000"/>
                  </a:schemeClr>
                </a:solidFill>
              </a:rPr>
              <a:t>Україна</a:t>
            </a:r>
            <a:r>
              <a:rPr lang="ru-RU" sz="4200" b="1" i="1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</a:p>
          <a:p>
            <a:pPr marL="0" indent="0" algn="ctr">
              <a:buNone/>
            </a:pPr>
            <a:r>
              <a:rPr lang="ru-RU" sz="4200" b="1" dirty="0" smtClean="0">
                <a:solidFill>
                  <a:srgbClr val="C00000"/>
                </a:solidFill>
              </a:rPr>
              <a:t>9 </a:t>
            </a:r>
            <a:r>
              <a:rPr lang="ru-RU" sz="4200" b="1" dirty="0">
                <a:solidFill>
                  <a:srgbClr val="C00000"/>
                </a:solidFill>
              </a:rPr>
              <a:t>– </a:t>
            </a:r>
            <a:r>
              <a:rPr lang="ru-RU" sz="4200" b="1" dirty="0" smtClean="0">
                <a:solidFill>
                  <a:srgbClr val="C00000"/>
                </a:solidFill>
              </a:rPr>
              <a:t>16 = </a:t>
            </a:r>
            <a:r>
              <a:rPr lang="ru-RU" sz="4200" b="1" dirty="0">
                <a:solidFill>
                  <a:srgbClr val="C00000"/>
                </a:solidFill>
              </a:rPr>
              <a:t>–</a:t>
            </a:r>
            <a:r>
              <a:rPr lang="ru-RU" sz="4200" b="1" dirty="0" smtClean="0">
                <a:solidFill>
                  <a:srgbClr val="C00000"/>
                </a:solidFill>
              </a:rPr>
              <a:t> 6‰ (2009 р.)</a:t>
            </a:r>
          </a:p>
          <a:p>
            <a:pPr marL="0" indent="0" algn="ctr">
              <a:buNone/>
            </a:pPr>
            <a:r>
              <a:rPr lang="uk-UA" sz="4200" b="1" dirty="0" smtClean="0">
                <a:solidFill>
                  <a:srgbClr val="C00000"/>
                </a:solidFill>
              </a:rPr>
              <a:t>10 – 14 = </a:t>
            </a:r>
            <a:r>
              <a:rPr lang="uk-UA" sz="4200" b="1" dirty="0">
                <a:solidFill>
                  <a:srgbClr val="C00000"/>
                </a:solidFill>
              </a:rPr>
              <a:t>– </a:t>
            </a:r>
            <a:r>
              <a:rPr lang="uk-UA" sz="4200" b="1" dirty="0" smtClean="0">
                <a:solidFill>
                  <a:srgbClr val="C00000"/>
                </a:solidFill>
              </a:rPr>
              <a:t>4‰ (2017 р.)</a:t>
            </a:r>
            <a:endParaRPr lang="uk-UA" sz="42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uk-UA" sz="4200" b="1" i="1" dirty="0" smtClean="0">
                <a:solidFill>
                  <a:schemeClr val="tx2">
                    <a:lumMod val="75000"/>
                  </a:schemeClr>
                </a:solidFill>
              </a:rPr>
              <a:t>Європа</a:t>
            </a:r>
            <a:r>
              <a:rPr lang="uk-UA" sz="4200" b="1" i="1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marL="0" indent="0" algn="ctr">
              <a:buNone/>
            </a:pPr>
            <a:r>
              <a:rPr lang="ru-RU" sz="4200" b="1" dirty="0">
                <a:solidFill>
                  <a:srgbClr val="C00000"/>
                </a:solidFill>
              </a:rPr>
              <a:t>10 – 10 = 0</a:t>
            </a:r>
            <a:r>
              <a:rPr lang="ru-RU" sz="4200" b="1" dirty="0" smtClean="0">
                <a:solidFill>
                  <a:srgbClr val="C00000"/>
                </a:solidFill>
              </a:rPr>
              <a:t>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262" y="4581128"/>
            <a:ext cx="2592287" cy="204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95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8729" y="476672"/>
            <a:ext cx="7344816" cy="70609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BC0804"/>
                </a:solidFill>
              </a:rPr>
              <a:t>Фази демографічного </a:t>
            </a:r>
            <a:r>
              <a:rPr lang="uk-UA" dirty="0" err="1" smtClean="0">
                <a:solidFill>
                  <a:srgbClr val="BC0804"/>
                </a:solidFill>
              </a:rPr>
              <a:t>переходу-</a:t>
            </a:r>
            <a:r>
              <a:rPr lang="uk-UA" dirty="0" smtClean="0">
                <a:solidFill>
                  <a:srgbClr val="BC0804"/>
                </a:solidFill>
              </a:rPr>
              <a:t/>
            </a:r>
            <a:br>
              <a:rPr lang="uk-UA" dirty="0" smtClean="0">
                <a:solidFill>
                  <a:srgbClr val="BC0804"/>
                </a:solidFill>
              </a:rPr>
            </a:br>
            <a:r>
              <a:rPr lang="uk-UA" sz="3600" dirty="0" smtClean="0">
                <a:solidFill>
                  <a:srgbClr val="BC0804"/>
                </a:solidFill>
              </a:rPr>
              <a:t>відбуваються по мірі соціально-економічного розвитку країни</a:t>
            </a:r>
            <a:endParaRPr lang="ru-RU" sz="3600" dirty="0">
              <a:solidFill>
                <a:srgbClr val="BC0804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"/>
          <a:stretch/>
        </p:blipFill>
        <p:spPr bwMode="auto">
          <a:xfrm>
            <a:off x="943454" y="1628800"/>
            <a:ext cx="5432532" cy="4410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28184" y="4653136"/>
            <a:ext cx="192469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Сучасний тип відтворення населення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08978" y="2492896"/>
            <a:ext cx="2703428" cy="186617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/>
              <a:t>0. Н</a:t>
            </a:r>
            <a:r>
              <a:rPr lang="uk-UA" sz="2000" b="1" dirty="0" smtClean="0"/>
              <a:t>↑↑- С</a:t>
            </a:r>
            <a:r>
              <a:rPr lang="uk-UA" sz="2000" b="1" dirty="0"/>
              <a:t> ↑↑ </a:t>
            </a:r>
            <a:r>
              <a:rPr lang="uk-UA" sz="2000" b="1" dirty="0" smtClean="0"/>
              <a:t>= </a:t>
            </a:r>
            <a:r>
              <a:rPr lang="uk-UA" sz="2000" b="1" dirty="0" smtClean="0">
                <a:solidFill>
                  <a:srgbClr val="F9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uk-UA" sz="2000" b="1" dirty="0" smtClean="0">
                <a:solidFill>
                  <a:srgbClr val="F90B05"/>
                </a:solidFill>
              </a:rPr>
              <a:t> </a:t>
            </a:r>
            <a:r>
              <a:rPr lang="uk-UA" sz="2000" b="1" dirty="0" smtClean="0"/>
              <a:t>ПП</a:t>
            </a:r>
          </a:p>
          <a:p>
            <a:pPr marL="0" indent="0">
              <a:buNone/>
            </a:pPr>
            <a:r>
              <a:rPr lang="uk-UA" sz="2000" b="1" dirty="0" smtClean="0"/>
              <a:t>1. Н↑↑- </a:t>
            </a:r>
            <a:r>
              <a:rPr lang="uk-UA" sz="2000" b="1" dirty="0"/>
              <a:t>С↓</a:t>
            </a:r>
            <a:r>
              <a:rPr lang="uk-UA" sz="2000" b="1" dirty="0" smtClean="0"/>
              <a:t>= </a:t>
            </a:r>
            <a:r>
              <a:rPr lang="uk-UA" sz="2000" b="1" dirty="0" err="1" smtClean="0"/>
              <a:t>↑</a:t>
            </a:r>
            <a:r>
              <a:rPr lang="uk-UA" sz="2000" b="1" dirty="0" err="1"/>
              <a:t>↑</a:t>
            </a:r>
            <a:r>
              <a:rPr lang="uk-UA" sz="2000" b="1" dirty="0" err="1" smtClean="0">
                <a:solidFill>
                  <a:srgbClr val="F9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uk-UA" sz="2000" b="1" dirty="0" err="1" smtClean="0"/>
              <a:t>ПП</a:t>
            </a:r>
            <a:r>
              <a:rPr lang="uk-UA" sz="1500" b="1" dirty="0" err="1" smtClean="0"/>
              <a:t>мах</a:t>
            </a:r>
            <a:endParaRPr lang="uk-UA" sz="1500" b="1" dirty="0" smtClean="0"/>
          </a:p>
          <a:p>
            <a:pPr marL="0" indent="0">
              <a:buNone/>
            </a:pPr>
            <a:r>
              <a:rPr lang="uk-UA" sz="2000" b="1" dirty="0" smtClean="0"/>
              <a:t>2. Н↓- </a:t>
            </a:r>
            <a:r>
              <a:rPr lang="uk-UA" sz="2000" b="1" dirty="0" err="1" smtClean="0"/>
              <a:t>С↓↓</a:t>
            </a:r>
            <a:r>
              <a:rPr lang="uk-UA" sz="1400" b="1" dirty="0" err="1" smtClean="0"/>
              <a:t>мін</a:t>
            </a:r>
            <a:r>
              <a:rPr lang="uk-UA" sz="2000" b="1" dirty="0" smtClean="0"/>
              <a:t> =↑</a:t>
            </a:r>
            <a:r>
              <a:rPr lang="uk-UA" sz="2000" b="1" dirty="0" smtClean="0">
                <a:solidFill>
                  <a:srgbClr val="F9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uk-UA" sz="2000" b="1" dirty="0" smtClean="0"/>
              <a:t>ПП</a:t>
            </a:r>
          </a:p>
          <a:p>
            <a:pPr marL="0" indent="0">
              <a:buNone/>
            </a:pPr>
            <a:r>
              <a:rPr lang="uk-UA" sz="2000" b="1" dirty="0"/>
              <a:t>3. </a:t>
            </a:r>
            <a:r>
              <a:rPr lang="uk-UA" sz="2000" b="1" dirty="0" smtClean="0"/>
              <a:t>Н↓↓ - </a:t>
            </a:r>
            <a:r>
              <a:rPr lang="uk-UA" sz="2000" b="1" dirty="0"/>
              <a:t>С↓↑= </a:t>
            </a:r>
            <a:r>
              <a:rPr lang="uk-UA" sz="2000" b="1" dirty="0" smtClean="0"/>
              <a:t>↓</a:t>
            </a:r>
            <a:r>
              <a:rPr lang="uk-UA" sz="2000" b="1" dirty="0" smtClean="0">
                <a:solidFill>
                  <a:srgbClr val="F9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b="1" dirty="0" smtClean="0"/>
              <a:t>ПП</a:t>
            </a:r>
          </a:p>
          <a:p>
            <a:pPr marL="0" indent="0">
              <a:buNone/>
            </a:pPr>
            <a:r>
              <a:rPr lang="uk-UA" sz="2000" b="1" dirty="0"/>
              <a:t>4. </a:t>
            </a:r>
            <a:r>
              <a:rPr lang="uk-UA" sz="2000" b="1" dirty="0" smtClean="0"/>
              <a:t>Н↓</a:t>
            </a:r>
            <a:r>
              <a:rPr lang="uk-UA" sz="2000" b="1" dirty="0"/>
              <a:t>- </a:t>
            </a:r>
            <a:r>
              <a:rPr lang="uk-UA" sz="2000" b="1" dirty="0" smtClean="0"/>
              <a:t>С↓ = </a:t>
            </a:r>
            <a:r>
              <a:rPr lang="uk-UA" sz="2000" b="1" dirty="0" smtClean="0">
                <a:solidFill>
                  <a:srgbClr val="F90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uk-UA" sz="2000" b="1" dirty="0" smtClean="0"/>
              <a:t> ПП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35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6851104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 якій фазі демограф. переходу знаходяться країни?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373216"/>
            <a:ext cx="7139136" cy="752947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Межа ПП - 12</a:t>
            </a:r>
            <a:r>
              <a:rPr lang="ru-RU" dirty="0" smtClean="0"/>
              <a:t>‰         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скільки</a:t>
            </a:r>
            <a:r>
              <a:rPr lang="ru-RU" dirty="0" smtClean="0"/>
              <a:t> у % ?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2" t="44620" r="21209" b="24120"/>
          <a:stretch/>
        </p:blipFill>
        <p:spPr bwMode="auto">
          <a:xfrm>
            <a:off x="31715" y="2060848"/>
            <a:ext cx="923180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58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BE2824"/>
                </a:solidFill>
              </a:rPr>
              <a:t>Україна</a:t>
            </a:r>
            <a:endParaRPr lang="ru-RU" dirty="0">
              <a:solidFill>
                <a:srgbClr val="BE2824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543799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139" y="1268760"/>
            <a:ext cx="3512098" cy="396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07928" y="5233287"/>
            <a:ext cx="56166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chemeClr val="tx2"/>
                </a:solidFill>
              </a:rPr>
              <a:t>Запишіть формулу відтворення населення України:</a:t>
            </a:r>
          </a:p>
          <a:p>
            <a:r>
              <a:rPr lang="uk-UA" b="1" i="1" dirty="0" smtClean="0">
                <a:solidFill>
                  <a:schemeClr val="tx2"/>
                </a:solidFill>
              </a:rPr>
              <a:t>в 1950 р. – </a:t>
            </a:r>
          </a:p>
          <a:p>
            <a:r>
              <a:rPr lang="uk-UA" b="1" i="1" dirty="0" smtClean="0">
                <a:solidFill>
                  <a:schemeClr val="tx2"/>
                </a:solidFill>
              </a:rPr>
              <a:t>в 1991 р. – </a:t>
            </a:r>
          </a:p>
          <a:p>
            <a:r>
              <a:rPr lang="uk-UA" b="1" i="1" dirty="0" smtClean="0">
                <a:solidFill>
                  <a:schemeClr val="tx2"/>
                </a:solidFill>
              </a:rPr>
              <a:t>в 2015 </a:t>
            </a:r>
            <a:r>
              <a:rPr lang="uk-UA" b="1" i="1" dirty="0">
                <a:solidFill>
                  <a:schemeClr val="tx2"/>
                </a:solidFill>
              </a:rPr>
              <a:t>р. </a:t>
            </a:r>
            <a:r>
              <a:rPr lang="uk-UA" b="1" i="1" dirty="0" smtClean="0">
                <a:solidFill>
                  <a:schemeClr val="tx2"/>
                </a:solidFill>
              </a:rPr>
              <a:t>–</a:t>
            </a:r>
          </a:p>
          <a:p>
            <a:r>
              <a:rPr lang="uk-UA" b="1" i="1" dirty="0" smtClean="0">
                <a:solidFill>
                  <a:schemeClr val="tx2"/>
                </a:solidFill>
              </a:rPr>
              <a:t>в 2030 р. – </a:t>
            </a:r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487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816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681894"/>
            <a:ext cx="240982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0" t="11268" r="18339" b="13556"/>
          <a:stretch/>
        </p:blipFill>
        <p:spPr bwMode="auto">
          <a:xfrm>
            <a:off x="395536" y="188640"/>
            <a:ext cx="8229600" cy="549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23928" y="188640"/>
            <a:ext cx="19442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Механічний рух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717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" r="5528"/>
          <a:stretch/>
        </p:blipFill>
        <p:spPr bwMode="auto">
          <a:xfrm>
            <a:off x="314767" y="1162398"/>
            <a:ext cx="8823325" cy="530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65152" y="1162398"/>
            <a:ext cx="1080120" cy="18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95356" y="5589240"/>
            <a:ext cx="4339910" cy="6463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/>
              <a:t>Сальдо міграції + чи - ?</a:t>
            </a:r>
            <a:br>
              <a:rPr lang="uk-UA" dirty="0"/>
            </a:br>
            <a:r>
              <a:rPr lang="uk-UA" dirty="0"/>
              <a:t>Україна? Харківська обл.? Сумська обл.?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619672" y="404664"/>
            <a:ext cx="3201615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BE2824"/>
                </a:solidFill>
                <a:latin typeface="Arial" pitchFamily="34" charset="0"/>
                <a:ea typeface="Times New Roman"/>
                <a:cs typeface="Arial" pitchFamily="34" charset="0"/>
              </a:rPr>
              <a:t>І </a:t>
            </a:r>
            <a:r>
              <a:rPr lang="ru-RU" sz="2400" b="1" dirty="0">
                <a:solidFill>
                  <a:srgbClr val="BE2824"/>
                </a:solidFill>
                <a:latin typeface="Arial" pitchFamily="34" charset="0"/>
                <a:ea typeface="Times New Roman"/>
                <a:cs typeface="Arial" pitchFamily="34" charset="0"/>
              </a:rPr>
              <a:t>– </a:t>
            </a:r>
            <a:r>
              <a:rPr lang="ru-RU" sz="2400" b="1" dirty="0" smtClean="0">
                <a:solidFill>
                  <a:srgbClr val="BE2824"/>
                </a:solidFill>
                <a:latin typeface="Arial" pitchFamily="34" charset="0"/>
                <a:ea typeface="Times New Roman"/>
                <a:cs typeface="Arial" pitchFamily="34" charset="0"/>
              </a:rPr>
              <a:t>Е </a:t>
            </a:r>
            <a:r>
              <a:rPr lang="ru-RU" sz="2400" b="1" dirty="0">
                <a:solidFill>
                  <a:srgbClr val="BE2824"/>
                </a:solidFill>
                <a:latin typeface="Arial" pitchFamily="34" charset="0"/>
                <a:ea typeface="Times New Roman"/>
                <a:cs typeface="Arial" pitchFamily="34" charset="0"/>
              </a:rPr>
              <a:t>=</a:t>
            </a:r>
            <a:r>
              <a:rPr lang="ru-RU" sz="2400" b="1" dirty="0" smtClean="0">
                <a:solidFill>
                  <a:srgbClr val="BE2824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BE2824"/>
                </a:solidFill>
                <a:latin typeface="Arial" pitchFamily="34" charset="0"/>
                <a:ea typeface="Times New Roman"/>
                <a:cs typeface="Arial" pitchFamily="34" charset="0"/>
              </a:rPr>
              <a:t>±МП</a:t>
            </a:r>
            <a:endParaRPr lang="ru-RU" sz="2400" dirty="0">
              <a:solidFill>
                <a:srgbClr val="BE2824"/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74630" y="4766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>
                <a:solidFill>
                  <a:srgbClr val="2C2B2B"/>
                </a:solidFill>
                <a:latin typeface="Arial"/>
                <a:ea typeface="Times New Roman"/>
              </a:rPr>
              <a:t>“</a:t>
            </a:r>
            <a:r>
              <a:rPr lang="ru-RU" i="1" dirty="0" err="1">
                <a:solidFill>
                  <a:srgbClr val="2C2B2B"/>
                </a:solidFill>
                <a:latin typeface="Arial"/>
                <a:ea typeface="Times New Roman"/>
              </a:rPr>
              <a:t>приріст</a:t>
            </a:r>
            <a:r>
              <a:rPr lang="ru-RU" i="1" dirty="0">
                <a:solidFill>
                  <a:srgbClr val="2C2B2B"/>
                </a:solidFill>
                <a:latin typeface="Arial"/>
                <a:ea typeface="Times New Roman"/>
              </a:rPr>
              <a:t>” не </a:t>
            </a:r>
            <a:r>
              <a:rPr lang="ru-RU" i="1" dirty="0" err="1">
                <a:solidFill>
                  <a:srgbClr val="2C2B2B"/>
                </a:solidFill>
                <a:latin typeface="Arial"/>
                <a:ea typeface="Times New Roman"/>
              </a:rPr>
              <a:t>обов’язково</a:t>
            </a:r>
            <a:r>
              <a:rPr lang="ru-RU" i="1" dirty="0">
                <a:solidFill>
                  <a:srgbClr val="2C2B2B"/>
                </a:solidFill>
                <a:latin typeface="Arial"/>
                <a:ea typeface="Times New Roman"/>
              </a:rPr>
              <a:t> </a:t>
            </a:r>
            <a:r>
              <a:rPr lang="ru-RU" i="1" dirty="0" err="1">
                <a:solidFill>
                  <a:srgbClr val="2C2B2B"/>
                </a:solidFill>
                <a:latin typeface="Arial"/>
                <a:ea typeface="Times New Roman"/>
              </a:rPr>
              <a:t>означає</a:t>
            </a:r>
            <a:r>
              <a:rPr lang="ru-RU" i="1" dirty="0">
                <a:solidFill>
                  <a:srgbClr val="2C2B2B"/>
                </a:solidFill>
                <a:latin typeface="Arial"/>
                <a:ea typeface="Times New Roman"/>
              </a:rPr>
              <a:t> “</a:t>
            </a:r>
            <a:r>
              <a:rPr lang="ru-RU" i="1" dirty="0" err="1">
                <a:solidFill>
                  <a:srgbClr val="2C2B2B"/>
                </a:solidFill>
                <a:latin typeface="Arial"/>
                <a:ea typeface="Times New Roman"/>
              </a:rPr>
              <a:t>збільшення</a:t>
            </a:r>
            <a:r>
              <a:rPr lang="ru-RU" i="1" dirty="0">
                <a:solidFill>
                  <a:srgbClr val="2C2B2B"/>
                </a:solidFill>
                <a:latin typeface="Arial"/>
                <a:ea typeface="Times New Roman"/>
              </a:rPr>
              <a:t>”</a:t>
            </a:r>
            <a:r>
              <a:rPr lang="ru-RU" dirty="0">
                <a:solidFill>
                  <a:srgbClr val="2C2B2B"/>
                </a:solidFill>
                <a:latin typeface="Arial"/>
                <a:ea typeface="Times New Roman"/>
              </a:rPr>
              <a:t>!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53865" y="107340"/>
            <a:ext cx="24228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Механічний </a:t>
            </a:r>
            <a:r>
              <a:rPr lang="uk-UA" dirty="0" smtClean="0"/>
              <a:t>приріст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158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550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Перевірка!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848872" cy="38285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985392" y="4797152"/>
            <a:ext cx="7408148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188. </a:t>
            </a:r>
            <a:r>
              <a:rPr lang="uk-UA" dirty="0" smtClean="0"/>
              <a:t>Унаслідок чого виникає депопуляція населення в державі?</a:t>
            </a:r>
          </a:p>
          <a:p>
            <a:r>
              <a:rPr lang="uk-UA" b="1" dirty="0" smtClean="0"/>
              <a:t>А </a:t>
            </a:r>
            <a:r>
              <a:rPr lang="uk-UA" dirty="0" smtClean="0"/>
              <a:t>переважання іммігрантів над емігрантами</a:t>
            </a:r>
          </a:p>
          <a:p>
            <a:r>
              <a:rPr lang="uk-UA" b="1" dirty="0" smtClean="0"/>
              <a:t>Б </a:t>
            </a:r>
            <a:r>
              <a:rPr lang="uk-UA" dirty="0" smtClean="0"/>
              <a:t>однакова кількість іммігрантів та емігрантів</a:t>
            </a:r>
          </a:p>
          <a:p>
            <a:r>
              <a:rPr lang="uk-UA" b="1" dirty="0" smtClean="0"/>
              <a:t>В </a:t>
            </a:r>
            <a:r>
              <a:rPr lang="uk-UA" dirty="0" smtClean="0"/>
              <a:t>смертність більша за народжуваність і від’ємне сальдо міграції</a:t>
            </a:r>
          </a:p>
          <a:p>
            <a:r>
              <a:rPr lang="uk-UA" b="1" dirty="0" smtClean="0"/>
              <a:t>Г </a:t>
            </a:r>
            <a:r>
              <a:rPr lang="uk-UA" dirty="0" smtClean="0"/>
              <a:t>незначний природний приріст і додатне сальдо міграції</a:t>
            </a:r>
            <a:endParaRPr lang="uk-UA" dirty="0"/>
          </a:p>
        </p:txBody>
      </p:sp>
      <p:pic>
        <p:nvPicPr>
          <p:cNvPr id="7" name="Рисунок 6"/>
          <p:cNvPicPr/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52736"/>
            <a:ext cx="5040560" cy="36189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97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1992</TotalTime>
  <Words>676</Words>
  <Application>Microsoft Office PowerPoint</Application>
  <PresentationFormat>Экран (4:3)</PresentationFormat>
  <Paragraphs>124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IV. Населення України і світу  Ресурси: програма ЗНО, підручники, атласи http://www.osvitanet.com.ua/ (навчально-методичний сайт ПрАТ «Інститут передових технологій») ДНВП «Картографія» проєкт «Електронний кабінет вчителя»  https://dc.kgf.com.ua/ </vt:lpstr>
      <vt:lpstr>Демографічні процеси та статево-віковий склад населення </vt:lpstr>
      <vt:lpstr> «Формула відтворення населення»: Н – С= ±ПП,   1% = 10‰ (чол. на 1000 ) 20 – 8=12 ‰ або +85 млн (світ, 2015) 7,8 млрд (2020) Народжуваність = ( Кількість народжених )/(N (чисельність населення країни))*1000    (‰ )   </vt:lpstr>
      <vt:lpstr>Фази демографічного переходу- відбуваються по мірі соціально-економічного розвитку країни</vt:lpstr>
      <vt:lpstr>На якій фазі демограф. переходу знаходяться країни?</vt:lpstr>
      <vt:lpstr>Україна</vt:lpstr>
      <vt:lpstr>Презентация PowerPoint</vt:lpstr>
      <vt:lpstr>І – Е = ±МП</vt:lpstr>
      <vt:lpstr>Перевірка!</vt:lpstr>
      <vt:lpstr>Презентация PowerPoint</vt:lpstr>
      <vt:lpstr>Презентация PowerPoint</vt:lpstr>
      <vt:lpstr>Презентация PowerPoint</vt:lpstr>
      <vt:lpstr>4.2 Розселення</vt:lpstr>
      <vt:lpstr>Густота населення = (N(чисельність населення))/(S(площа країни))  Середня густота населення:  Землі - 49 осіб/км²                                                     Україна - 74 осіб/км²</vt:lpstr>
      <vt:lpstr>Головні типи статево-вікових пірамід</vt:lpstr>
      <vt:lpstr>Презентация PowerPoint</vt:lpstr>
      <vt:lpstr>2017 р.</vt:lpstr>
      <vt:lpstr>Презентация PowerPoint</vt:lpstr>
      <vt:lpstr>Урбанізація (від лат. urbanus - міський) – частка населення, яка проживає у містах (%) і процес….</vt:lpstr>
      <vt:lpstr>Мегаполіс – велика міська агломерація (понад 8 млн. осіб) МегаЛОполіс- утворюється при зростанні великої кількості сусідніх міських агломерацій.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Географические</dc:title>
  <dc:creator>Ранько Елена</dc:creator>
  <cp:lastModifiedBy>Админ</cp:lastModifiedBy>
  <cp:revision>172</cp:revision>
  <cp:lastPrinted>2019-10-31T20:22:47Z</cp:lastPrinted>
  <dcterms:created xsi:type="dcterms:W3CDTF">2015-04-19T15:51:03Z</dcterms:created>
  <dcterms:modified xsi:type="dcterms:W3CDTF">2021-04-28T11:43:47Z</dcterms:modified>
</cp:coreProperties>
</file>