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3" r:id="rId3"/>
    <p:sldId id="257" r:id="rId4"/>
    <p:sldId id="259" r:id="rId5"/>
    <p:sldId id="299" r:id="rId6"/>
    <p:sldId id="300" r:id="rId7"/>
    <p:sldId id="301" r:id="rId8"/>
    <p:sldId id="258" r:id="rId9"/>
    <p:sldId id="302" r:id="rId10"/>
    <p:sldId id="303" r:id="rId11"/>
    <p:sldId id="264" r:id="rId12"/>
    <p:sldId id="304" r:id="rId13"/>
    <p:sldId id="305" r:id="rId14"/>
    <p:sldId id="306" r:id="rId15"/>
    <p:sldId id="270" r:id="rId16"/>
    <p:sldId id="307" r:id="rId17"/>
    <p:sldId id="278" r:id="rId18"/>
    <p:sldId id="286" r:id="rId19"/>
    <p:sldId id="308" r:id="rId20"/>
    <p:sldId id="309" r:id="rId21"/>
    <p:sldId id="310" r:id="rId22"/>
    <p:sldId id="311" r:id="rId23"/>
    <p:sldId id="314" r:id="rId24"/>
    <p:sldId id="292" r:id="rId25"/>
    <p:sldId id="297" r:id="rId26"/>
    <p:sldId id="312" r:id="rId27"/>
    <p:sldId id="313" r:id="rId28"/>
    <p:sldId id="298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>
      <p:cViewPr>
        <p:scale>
          <a:sx n="81" d="100"/>
          <a:sy n="81" d="100"/>
        </p:scale>
        <p:origin x="-1080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6D734-DB5C-44FF-A4D9-D427E718A7CB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77F1F3-5E0B-49ED-99BF-87CFA0B8002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247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264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668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001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674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8806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03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208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446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448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920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377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ACB2-21FF-4039-824C-F46EE0371C2C}" type="datetimeFigureOut">
              <a:rPr lang="uk-UA" smtClean="0"/>
              <a:t>10.01.2024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6BC9E-7823-4D49-99B6-734C6E63B964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91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doi.org/10.31499/2307-4914.2(28).2023.29171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0525/978-9934-26-344-6-1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5407/icys-mhem.2023.016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space.nau.edu.ua/bitstream/NAU/59744/1/%D0%84%D1%80%D0%BC%D0%B0%D0%BA%D0%BE%D0%B2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ric.pnpu.edu.ua/wpcontent/uploads/2023/04/%D0%9C%D0%B0%D0%BA%D0%B5%D1%82_%D1%81%D1%82%D1%83%D0%B4_%D0%BA%D0%BE%D0%BD%D1%84%D0%B5%D1%80_2023.pdf" TargetMode="External"/><Relationship Id="rId2" Type="http://schemas.openxmlformats.org/officeDocument/2006/relationships/hyperlink" Target="http://historic.pnpu.edu.ua/wp-content/uploads/2023/04/%D0%9C%D0%B0%D0%BA%D0%B5%D1%82_%D1%81%D1%82%D1%83%D0%B4_%D0%BA%D0%BE%D0%BD%D1%84%D0%B5%D1%80_2023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i.org/10.30525/978-9934-26-289-0-2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ric.pnpu.edu.ua/wp-content/uploads/2023/04/%D0%9C%D0%B0%D0%BA%D0%B5%D1%82_%D1%81%D1%82%D1%83%D0%B4_%D0%BA%D0%BE%D0%BD%D1%84%D0%B5%D1%80_2023.pdf" TargetMode="External"/><Relationship Id="rId2" Type="http://schemas.openxmlformats.org/officeDocument/2006/relationships/hyperlink" Target="http://historic.pnpu.edu.ua/wpcontent/uploads/2023/04/%D0%9C%D0%B0%D0%BA%D0%B5%D1%82_%D1%81%D1%82%D1%83%D0%B4_%D0%BA%D0%BE%D0%BD%D1%84%D0%B5%D1%80_2023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istoric.pnpu.edu.ua/wpcontent/uploads/2023/04/%D0%9C%D0%B0%D0%BA%D0%B5%D1%82_%D1%81%D1%82%D1%83%D0%B4_%D0%BA%D0%BE%D0%BD%D1%84%D0%B5%D1%80_2023.pdf" TargetMode="External"/><Relationship Id="rId2" Type="http://schemas.openxmlformats.org/officeDocument/2006/relationships/hyperlink" Target="http://historic.pnpu.edu.ua/wp-content/uploads/2023/04/%D0%9C%D0%B0%D0%BA%D0%B5%D1%82_%D1%81%D1%82%D1%83%D0%B4_%D0%BA%D0%BE%D0%BD%D1%84%D0%B5%D1%80_2023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historic.pnpu.edu.ua/wpcontent/uploads/2023/04/%D0%9C%D0%B0%D0%BA%D0%B5%D1%82_%D1%81%D1%82%D1%83%D0%B4_%D0%BA%D0%BE%D0%BD%D1%84%D0%B5%D1%80_2023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doi.org/10.31499/2307-4906.3.2023.289886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doi.org/10.17721/2306-5680.2023.4.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doi.org/10.33989/2519-8254.2023.13.289937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22219" y="404664"/>
            <a:ext cx="82482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Звіт про наукову роботу за 2023 рік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3761631" cy="3782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899592" y="4941169"/>
            <a:ext cx="727280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Кафедра географії, </a:t>
            </a:r>
          </a:p>
          <a:p>
            <a:pPr algn="ctr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методики її навчання</a:t>
            </a:r>
          </a:p>
          <a:p>
            <a:pPr algn="ctr"/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та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232452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94385" y="119358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0F4B9D3-2E10-4F7B-89DE-46E5FA6810A7}"/>
              </a:ext>
            </a:extLst>
          </p:cNvPr>
          <p:cNvSpPr/>
          <p:nvPr/>
        </p:nvSpPr>
        <p:spPr>
          <a:xfrm>
            <a:off x="305780" y="908720"/>
            <a:ext cx="853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Шуканова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А.,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Шуканов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П.,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Браславська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О.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сталого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навчанні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на засадах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упровадження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компетентнісного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підходу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Проблеми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підготовки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сучасного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вчителя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2023.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Випуск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2 (28). С. 6-16. DOI: 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https://doi.org/10.31499/2307-4914.2(28).2023.291711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8DDB189-D7EA-43D1-8B53-1A46BF19F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20586" r="25588" b="10781"/>
          <a:stretch/>
        </p:blipFill>
        <p:spPr>
          <a:xfrm>
            <a:off x="971600" y="2109049"/>
            <a:ext cx="3212403" cy="4497366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DB083C1-47C8-4724-B096-336679B821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15" t="20973" r="25488" b="8694"/>
          <a:stretch/>
        </p:blipFill>
        <p:spPr>
          <a:xfrm>
            <a:off x="4735985" y="2190525"/>
            <a:ext cx="3212403" cy="4521162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5861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3281641-BCF7-49B0-B30F-A65DA45E8A2E}"/>
              </a:ext>
            </a:extLst>
          </p:cNvPr>
          <p:cNvSpPr/>
          <p:nvPr/>
        </p:nvSpPr>
        <p:spPr>
          <a:xfrm>
            <a:off x="370341" y="1696508"/>
            <a:ext cx="840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Sarnavskyi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S.P., </a:t>
            </a:r>
            <a:r>
              <a:rPr 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Yermakov</a:t>
            </a:r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V.V. </a:t>
            </a:r>
          </a:p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The river network of the city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ofPoltava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: retrospection and modernity. Scientific and educational dimensions of natural sciences: Scientific monograph. Riga, Latvia : “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Baltija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Publishing”, 2023. 457- 479 p. DOI </a:t>
            </a:r>
            <a:r>
              <a:rPr lang="en-US" sz="12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https://doi.org/10.30525/978-9934-26-344-6-18</a:t>
            </a:r>
            <a:endParaRPr lang="x-none" sz="1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82B6832-4F62-4245-8497-B2C783EE56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21987" r="37401" b="9381"/>
          <a:stretch/>
        </p:blipFill>
        <p:spPr>
          <a:xfrm>
            <a:off x="847732" y="2342839"/>
            <a:ext cx="3024336" cy="43586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46C8B2-4EFD-4FC6-856C-EEE4E607B4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25" t="28872" r="37401" b="5179"/>
          <a:stretch/>
        </p:blipFill>
        <p:spPr>
          <a:xfrm>
            <a:off x="4692471" y="2420889"/>
            <a:ext cx="3024613" cy="41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8256" y="12711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23844CD-22A9-4967-8BBA-A9E6EAABDEA1}"/>
              </a:ext>
            </a:extLst>
          </p:cNvPr>
          <p:cNvSpPr/>
          <p:nvPr/>
        </p:nvSpPr>
        <p:spPr>
          <a:xfrm>
            <a:off x="287524" y="1785766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Serhii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Sarnavskyi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Use of water resources of the left tributaries of the middle Dnipro: hydropower and melioration. International Conference of young scientists on meteorology, hydrology and environmental monitoring (ICYS-MHEM) Kyiv, Ukraine, November 15-16, 2023. - 16 p. DOI 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https://doi.org/10.15407/icys-mhem.2023.016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x-none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1E5C77-E200-4636-B264-34FFD2468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" t="12300" r="2349" b="6814"/>
          <a:stretch/>
        </p:blipFill>
        <p:spPr>
          <a:xfrm>
            <a:off x="712656" y="2555262"/>
            <a:ext cx="8143820" cy="41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9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8256" y="12711"/>
            <a:ext cx="9180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0AE707-B7F8-49EA-9F6F-DE3B184B1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3" t="20586" r="24800" b="7980"/>
          <a:stretch/>
        </p:blipFill>
        <p:spPr>
          <a:xfrm>
            <a:off x="883635" y="2653186"/>
            <a:ext cx="2877413" cy="396616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A928F07-F829-452A-974A-DEA79F601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24" t="27589" r="27163" b="6580"/>
          <a:stretch/>
        </p:blipFill>
        <p:spPr>
          <a:xfrm>
            <a:off x="5076056" y="2671910"/>
            <a:ext cx="2573726" cy="39021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6FC9EB6-997F-4F24-8807-5995352B7FD0}"/>
              </a:ext>
            </a:extLst>
          </p:cNvPr>
          <p:cNvSpPr/>
          <p:nvPr/>
        </p:nvSpPr>
        <p:spPr>
          <a:xfrm>
            <a:off x="539552" y="1734799"/>
            <a:ext cx="8271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Вішнікіна Л.П., Галушка Л.С.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Формувальне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оцінювання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компетентностей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майбутніх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вчителів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географії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XIV International Scientific and Practical Conference «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Р</a:t>
            </a:r>
            <a:r>
              <a:rPr lang="en-US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eople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and the world: global Problems of human development»,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December 18-20, 2023, Prague, Czech Republic.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С.  67-71.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ISBN – 9-789-40370-718-1</a:t>
            </a:r>
            <a:endParaRPr lang="x-none" sz="1200" dirty="0"/>
          </a:p>
        </p:txBody>
      </p:sp>
    </p:spTree>
    <p:extLst>
      <p:ext uri="{BB962C8B-B14F-4D97-AF65-F5344CB8AC3E}">
        <p14:creationId xmlns:p14="http://schemas.microsoft.com/office/powerpoint/2010/main" val="119961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8256" y="12711"/>
            <a:ext cx="9180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</a:t>
            </a:r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міжнародних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6" y="156558"/>
            <a:ext cx="1422078" cy="144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F286711-2AF2-47FB-A35B-18B7AC6D9012}"/>
              </a:ext>
            </a:extLst>
          </p:cNvPr>
          <p:cNvSpPr/>
          <p:nvPr/>
        </p:nvSpPr>
        <p:spPr>
          <a:xfrm>
            <a:off x="431540" y="1574098"/>
            <a:ext cx="82809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Федій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О.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Ist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International Tourism Conference: Responsible Tourism. 14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квітня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2023 року,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Економічний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університет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Бидгощі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Польща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). Тема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доповіді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: «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Development of tourism in the Poltava region. Tourist camp «Senegal» as a center of green tourism in Poltava region».</a:t>
            </a:r>
            <a:endParaRPr lang="x-none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99697C2-48A1-413B-94DC-D4B526C6F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89" t="20472" r="26376" b="7979"/>
          <a:stretch/>
        </p:blipFill>
        <p:spPr>
          <a:xfrm>
            <a:off x="177000" y="2416123"/>
            <a:ext cx="2463011" cy="36783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020811-27DC-4CA7-893E-B1FCA8B484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37" t="26190" r="26375" b="7979"/>
          <a:stretch/>
        </p:blipFill>
        <p:spPr>
          <a:xfrm>
            <a:off x="2103694" y="2636912"/>
            <a:ext cx="2520762" cy="3590177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24" y="2144877"/>
            <a:ext cx="4284172" cy="228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32" y="4432000"/>
            <a:ext cx="4195818" cy="239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7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137367F-617C-4DFE-B4C7-1C5B18547F52}"/>
              </a:ext>
            </a:extLst>
          </p:cNvPr>
          <p:cNvSpPr/>
          <p:nvPr/>
        </p:nvSpPr>
        <p:spPr>
          <a:xfrm>
            <a:off x="251520" y="4765118"/>
            <a:ext cx="45453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Єрмаков В.В.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Урбанізована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система як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інтегроване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середовище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соціального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управління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Соц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альн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проєкти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в контекст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пошуку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в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дпов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д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глобальн</a:t>
            </a:r>
            <a:r>
              <a:rPr lang="en-US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</a:t>
            </a:r>
            <a:r>
              <a:rPr lang="en-US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виклики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збірник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праць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/ за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загальною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редакцією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Л.Г.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Дротянко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Київ: НАУ, 2023. С. 28-31.     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URL:</a:t>
            </a:r>
            <a:r>
              <a:rPr lang="en-US" sz="14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https://dspace.nau.edu.ua/bitstream/NAU/59744/1/%D0%84%D1%80%D0%BC%D0%B0%D0%BA%D0%BE%D0%B2.pdf</a:t>
            </a:r>
            <a:endParaRPr lang="uk-UA" sz="1400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3249365-FB1B-4826-8C93-976262CEEB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3" t="22162" r="25587" b="9381"/>
          <a:stretch/>
        </p:blipFill>
        <p:spPr>
          <a:xfrm>
            <a:off x="5323116" y="1097208"/>
            <a:ext cx="2592288" cy="351939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48103C-AD9F-44E1-AEA5-B895239BB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63" t="20586" r="24800" b="5179"/>
          <a:stretch/>
        </p:blipFill>
        <p:spPr>
          <a:xfrm>
            <a:off x="1295742" y="1133295"/>
            <a:ext cx="2456934" cy="351939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BF0479D-9C77-480B-B727-7A593343650D}"/>
              </a:ext>
            </a:extLst>
          </p:cNvPr>
          <p:cNvSpPr/>
          <p:nvPr/>
        </p:nvSpPr>
        <p:spPr>
          <a:xfrm>
            <a:off x="5076056" y="4875753"/>
            <a:ext cx="3707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Єрмаков В.В., </a:t>
            </a:r>
            <a:r>
              <a:rPr lang="ru-RU" sz="1400" b="1" dirty="0" err="1"/>
              <a:t>Ланіна</a:t>
            </a:r>
            <a:r>
              <a:rPr lang="ru-RU" sz="1400" b="1" dirty="0"/>
              <a:t> М.Ю. </a:t>
            </a:r>
            <a:r>
              <a:rPr lang="ru-RU" sz="1400" dirty="0" err="1"/>
              <a:t>Ретроспективні</a:t>
            </a:r>
            <a:r>
              <a:rPr lang="ru-RU" sz="1400" dirty="0"/>
              <a:t> </a:t>
            </a:r>
            <a:r>
              <a:rPr lang="ru-RU" sz="1400" dirty="0" err="1"/>
              <a:t>аспекти</a:t>
            </a:r>
            <a:r>
              <a:rPr lang="ru-RU" sz="1400" dirty="0"/>
              <a:t> </a:t>
            </a:r>
            <a:r>
              <a:rPr lang="ru-RU" sz="1400" dirty="0" err="1"/>
              <a:t>краєзнавчого</a:t>
            </a:r>
            <a:r>
              <a:rPr lang="ru-RU" sz="1400" dirty="0"/>
              <a:t> </a:t>
            </a:r>
            <a:r>
              <a:rPr lang="ru-RU" sz="1400" dirty="0" err="1"/>
              <a:t>вивчення</a:t>
            </a:r>
            <a:r>
              <a:rPr lang="ru-RU" sz="1400" dirty="0"/>
              <a:t> </a:t>
            </a:r>
            <a:r>
              <a:rPr lang="ru-RU" sz="1400" dirty="0" err="1"/>
              <a:t>водних</a:t>
            </a:r>
            <a:r>
              <a:rPr lang="ru-RU" sz="1400" dirty="0"/>
              <a:t> </a:t>
            </a:r>
            <a:r>
              <a:rPr lang="ru-RU" sz="1400" dirty="0" err="1"/>
              <a:t>об’єктів</a:t>
            </a:r>
            <a:r>
              <a:rPr lang="ru-RU" sz="1400" dirty="0"/>
              <a:t>. </a:t>
            </a:r>
            <a:r>
              <a:rPr lang="ru-RU" sz="1400" i="1" dirty="0" err="1"/>
              <a:t>Актуальні</a:t>
            </a:r>
            <a:r>
              <a:rPr lang="ru-RU" sz="1400" i="1" dirty="0"/>
              <a:t> </a:t>
            </a:r>
            <a:r>
              <a:rPr lang="ru-RU" sz="1400" i="1" dirty="0" err="1"/>
              <a:t>проблеми</a:t>
            </a:r>
            <a:r>
              <a:rPr lang="ru-RU" sz="1400" i="1" dirty="0"/>
              <a:t> </a:t>
            </a:r>
            <a:r>
              <a:rPr lang="ru-RU" sz="1400" i="1" dirty="0" err="1"/>
              <a:t>розвитку</a:t>
            </a:r>
            <a:r>
              <a:rPr lang="ru-RU" sz="1400" i="1" dirty="0"/>
              <a:t> </a:t>
            </a:r>
            <a:r>
              <a:rPr lang="ru-RU" sz="1400" i="1" dirty="0" err="1"/>
              <a:t>сучасної</a:t>
            </a:r>
            <a:r>
              <a:rPr lang="ru-RU" sz="1400" i="1" dirty="0"/>
              <a:t> науки: </a:t>
            </a:r>
            <a:r>
              <a:rPr lang="ru-RU" sz="1400" i="1" dirty="0" err="1"/>
              <a:t>матеріали</a:t>
            </a:r>
            <a:r>
              <a:rPr lang="ru-RU" sz="1400" i="1" dirty="0"/>
              <a:t> Х</a:t>
            </a:r>
            <a:r>
              <a:rPr lang="en-US" sz="1400" i="1" dirty="0"/>
              <a:t>V</a:t>
            </a:r>
            <a:r>
              <a:rPr lang="ru-RU" sz="1400" i="1" dirty="0"/>
              <a:t>І Всеукр. наук-практ. конф.,</a:t>
            </a:r>
            <a:r>
              <a:rPr lang="ru-RU" sz="1400" dirty="0"/>
              <a:t> (м. Полтава, 8 червня 2023 р.). Полтава: </a:t>
            </a:r>
            <a:r>
              <a:rPr lang="ru-RU" sz="1400" dirty="0" err="1"/>
              <a:t>Сімон</a:t>
            </a:r>
            <a:r>
              <a:rPr lang="ru-RU" sz="1400" dirty="0"/>
              <a:t>, 2023 С. 138-141.</a:t>
            </a:r>
          </a:p>
        </p:txBody>
      </p:sp>
    </p:spTree>
    <p:extLst>
      <p:ext uri="{BB962C8B-B14F-4D97-AF65-F5344CB8AC3E}">
        <p14:creationId xmlns:p14="http://schemas.microsoft.com/office/powerpoint/2010/main" val="13360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267744" y="1"/>
            <a:ext cx="6876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Публікації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збірниках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матеріалів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всеукраїнських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400" b="1" dirty="0" err="1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конференцій</a:t>
            </a:r>
            <a:r>
              <a:rPr lang="ru-RU" sz="2400" b="1" dirty="0">
                <a:ln w="19050">
                  <a:solidFill>
                    <a:srgbClr val="00B050"/>
                  </a:solidFill>
                </a:ln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267744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FA0B84D-EF70-4831-9896-7825A0461B86}"/>
              </a:ext>
            </a:extLst>
          </p:cNvPr>
          <p:cNvSpPr/>
          <p:nvPr/>
        </p:nvSpPr>
        <p:spPr>
          <a:xfrm>
            <a:off x="179512" y="4978668"/>
            <a:ext cx="4752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Копилець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Є. В.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Адаптування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навчальних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програм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із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позашкільної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туристсько-краєзнавчого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профілю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до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онлайн як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чинник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підтримки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безпечного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освітнього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середовища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Освітній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менеджмент: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успішні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практики й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виклики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контексті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розбудови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НУШ».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Матеріали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Міжрегіональної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науково-практичної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інтернет-конференції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/ за заг. ред. С. В. 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Королюк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О. В. 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Касьянової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Полтава : ПАНО, 2023. С. 29–31. </a:t>
            </a:r>
            <a:endParaRPr lang="x-none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0A38344-5DD0-4431-BDDF-82224C29F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50" t="24788" r="25588" b="6579"/>
          <a:stretch/>
        </p:blipFill>
        <p:spPr>
          <a:xfrm>
            <a:off x="1055440" y="839382"/>
            <a:ext cx="2844316" cy="398204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F09FC14-2081-48AB-B36E-EF0BCE5AB6E1}"/>
              </a:ext>
            </a:extLst>
          </p:cNvPr>
          <p:cNvSpPr/>
          <p:nvPr/>
        </p:nvSpPr>
        <p:spPr>
          <a:xfrm>
            <a:off x="4913784" y="5194111"/>
            <a:ext cx="42302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Є. В.,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Несвітайлов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 Є.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 в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Диканській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територіальній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громаді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Полтавського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Полтавської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Маркетингові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повоєнного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гостинності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туризму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зб. тез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доповідей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Всеукр. наук.-практ. конф. (14-15 листопада 2023 року, м.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Ч. 1.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Нац.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ун-т «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політехн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-т», 2023. С. 349–351. </a:t>
            </a:r>
            <a:endParaRPr lang="x-non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092DE1-93DA-46A7-B5BE-5AC13A09E3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00" t="19856" r="23225" b="9380"/>
          <a:stretch/>
        </p:blipFill>
        <p:spPr>
          <a:xfrm>
            <a:off x="5076056" y="1161618"/>
            <a:ext cx="3024336" cy="363790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96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167930" y="20935"/>
            <a:ext cx="68081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СЕРТИФІКАТИ УЧАСНИКІВ </a:t>
            </a:r>
            <a:r>
              <a:rPr lang="uk-U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КОНФЕРЕНЦІЙ:</a:t>
            </a:r>
            <a:endParaRPr lang="uk-UA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9CAFD5-BFC7-4BB9-A85A-1E6B09754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" y="528374"/>
            <a:ext cx="2906268" cy="2054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BAAEDC-325A-485F-8041-97D265121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9" y="4609218"/>
            <a:ext cx="3203848" cy="22581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2527C6D-B0D6-42EC-8F64-498CCCC0E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43" y="497676"/>
            <a:ext cx="2952328" cy="20439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CABC12-EDC9-4D3C-AF64-F2C1F85BA6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58" y="2495116"/>
            <a:ext cx="3032283" cy="212223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C7533F3-33AD-4ECC-849F-0787B86065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418" t="19185" r="12774" b="13582"/>
          <a:stretch/>
        </p:blipFill>
        <p:spPr>
          <a:xfrm>
            <a:off x="5937335" y="4702896"/>
            <a:ext cx="3156832" cy="221763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8CAF0BC-0E81-4A98-846A-D0FFC64289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8775"/>
            <a:ext cx="3296099" cy="21934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93F0FA1-69DB-4E59-A651-537E60A1EB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038" t="20586" r="12773" b="13583"/>
          <a:stretch/>
        </p:blipFill>
        <p:spPr>
          <a:xfrm>
            <a:off x="5940152" y="533080"/>
            <a:ext cx="3203848" cy="2272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5" y="2642754"/>
            <a:ext cx="2883718" cy="20397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6897" t="7729" r="22981" b="4396"/>
          <a:stretch/>
        </p:blipFill>
        <p:spPr>
          <a:xfrm>
            <a:off x="6088141" y="2724294"/>
            <a:ext cx="3006026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3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7639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Студентські</a:t>
            </a:r>
            <a:r>
              <a:rPr lang="ru-RU" sz="2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публікації</a:t>
            </a:r>
            <a:r>
              <a:rPr lang="ru-RU" sz="2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у </a:t>
            </a:r>
            <a:r>
              <a:rPr lang="ru-RU" sz="2400" b="1" cap="none" spc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співавторстві</a:t>
            </a:r>
            <a:r>
              <a:rPr lang="ru-RU" sz="2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із</a:t>
            </a:r>
            <a:r>
              <a:rPr lang="ru-RU" sz="2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науковими</a:t>
            </a:r>
            <a:r>
              <a:rPr lang="ru-RU" sz="2400" b="1" cap="none" spc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12700">
                  <a:solidFill>
                    <a:srgbClr val="0070C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керівниками</a:t>
            </a:r>
            <a:endParaRPr lang="uk-UA" sz="2400" b="1" cap="none" spc="0" dirty="0">
              <a:ln w="12700">
                <a:solidFill>
                  <a:srgbClr val="0070C0"/>
                </a:solidFill>
                <a:prstDash val="solid"/>
              </a:ln>
              <a:solidFill>
                <a:srgbClr val="92D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2AA72E6-3886-4C7F-8830-90C375D45F09}"/>
              </a:ext>
            </a:extLst>
          </p:cNvPr>
          <p:cNvSpPr/>
          <p:nvPr/>
        </p:nvSpPr>
        <p:spPr>
          <a:xfrm>
            <a:off x="425110" y="5009359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Федій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 О. А., Яковенко В. О.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Географічні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аспекти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цукрової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промисловості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Полтавщини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Географія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та туризм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/ Мат.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Всеукраїнської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наук.-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прак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Інтернет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-конф.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Харківського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національного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педагогічного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університету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Г. С. Сковороди (28 лютого – 1 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березня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2023 р., м.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Харків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) / за заг. ред.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Муромцевої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Ю. І.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Харків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: ХНПУ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 Г. С. Сковороди, 2023. С. 380– 383</a:t>
            </a:r>
            <a:endParaRPr lang="x-none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B5C0266-3BB2-4CBC-90F9-6FD2FEB80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20586" r="11413" b="10781"/>
          <a:stretch/>
        </p:blipFill>
        <p:spPr>
          <a:xfrm>
            <a:off x="1475656" y="749490"/>
            <a:ext cx="5760640" cy="397565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34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835695" y="-21554"/>
            <a:ext cx="476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Студентські публікації: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83CFA3-2D11-4C84-A26F-C983FB57EF6A}"/>
              </a:ext>
            </a:extLst>
          </p:cNvPr>
          <p:cNvSpPr/>
          <p:nvPr/>
        </p:nvSpPr>
        <p:spPr>
          <a:xfrm>
            <a:off x="3563888" y="764704"/>
            <a:ext cx="518457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buFont typeface="+mj-lt"/>
              <a:buAutoNum type="arabicPeriod"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Барабаш Людмила (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наукова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керівниця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– доц.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Шуканова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А.А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.) Проблематика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сталого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в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змісті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шкільного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курсу «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Загальна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географія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».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Збірник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матеріалів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ХХ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І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конференції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здобувачів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вищої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факультету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історії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 Полтава. 2023. С. 212 – 214. </a:t>
            </a:r>
            <a:r>
              <a:rPr lang="en-US" sz="12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http://historic.pnpu.edu.ua/wp-content/uploads/2023/04/%D0%9C%D0%B0%D0%BA%D0%B5%D1%82_%D1%81%D1%82%D1%83%D0%B4_%D0%BA%D0%BE%D0%BD%D1%84%D0%B5%D1%80_2023.pdf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Бородай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Ксенія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Екстремальний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туризм в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Україні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як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різновид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сучасного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дозвілля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науковий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керівник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– доц.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Федій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О.А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.).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Збірник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матеріалів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ХХ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І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конференції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здобувачів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вищої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факультету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історії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географії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Полтава. 2023. С. 214-217.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URL:</a:t>
            </a:r>
            <a:r>
              <a:rPr lang="en-US" sz="12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http://historic.pnpu.edu.ua/wp-content/uploads/2023/04/%D0%9C%D0%B0%D0%BA%D0%B5%D1%82_%D1%81%D1%82%D1%83%D0%B4_%D0%BA%D0%BE%D0%BD%D1%84%D0%B5%D1%80_2023.pdf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fontAlgn="base">
              <a:buFont typeface="+mj-lt"/>
              <a:buAutoNum type="arabicPeriod"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Галушка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Ліана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наукова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керівниця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– проф. Вішнікіна Л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.)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Формувальне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оцінювання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навчальних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досягнень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учнів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на уроках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природничих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наук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Збірник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матеріалів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ХХ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І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конференції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здобувачів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вищої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факультету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історії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географії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Полтава.2023  С. 217 – 219. </a:t>
            </a:r>
            <a:r>
              <a:rPr lang="en-US" sz="12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3"/>
              </a:rPr>
              <a:t>http://historic.pnpu.edu.ua/wpcontent/uploads/2023/04/%D0%9C%D0%B0%D0%BA%D0%B5%D1%82_%D1%81%D1%82%D1%83%D0%B4_%D0%BA%D0%BE%D0%BD%D1%84%D0%B5%D1%80_2023.pdf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</a:p>
          <a:p>
            <a:pPr algn="just" fontAlgn="base">
              <a:buFont typeface="+mj-lt"/>
              <a:buAutoNum type="arabicPeriod"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Давиденко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Олександр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(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наукова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керівниця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– проф. Вішнікіна Л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.)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Формувальне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оцінювання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навчальних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досягн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ень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учнів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на уроках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природничих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наук.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Збірник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матеріалів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ХХ</a:t>
            </a:r>
            <a:r>
              <a:rPr lang="en-US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І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конференції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здобувачів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вищої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освіти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факультету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історії</a:t>
            </a:r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та </a:t>
            </a:r>
            <a:r>
              <a:rPr lang="ru-RU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географії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. Полтава. 2023  С. 219 – 221. </a:t>
            </a:r>
            <a:r>
              <a:rPr lang="en-US" sz="1200" u="sng" dirty="0">
                <a:solidFill>
                  <a:srgbClr val="000000"/>
                </a:solidFill>
                <a:latin typeface="Times New Roman" panose="02020603050405020304" pitchFamily="18" charset="0"/>
                <a:hlinkClick r:id="rId2"/>
              </a:rPr>
              <a:t>http://historic.pnpu.edu.ua/wp-content/uploads/2023/04/%D0%9C%D0%B0%D0%BA%D0%B5%D1%82_%D1%81%D1%82%D1%83%D0%B4_%D0%BA%D0%BE%D0%BD%D1%84%D0%B5%D1%80_2023.pdf</a:t>
            </a:r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1EAC8D-937D-4FDA-8589-19359BB56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3" t="19185" r="24800" b="7980"/>
          <a:stretch/>
        </p:blipFill>
        <p:spPr>
          <a:xfrm>
            <a:off x="433954" y="980728"/>
            <a:ext cx="2366570" cy="332599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547095-715A-42FB-8845-73D59E822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50" t="20586" r="23773" b="14983"/>
          <a:stretch/>
        </p:blipFill>
        <p:spPr>
          <a:xfrm>
            <a:off x="611560" y="3749826"/>
            <a:ext cx="2762106" cy="280445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1179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68891" y="116632"/>
            <a:ext cx="5006242" cy="58477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КОЛЕКТИВНІ МОНОГРАФІЇ</a:t>
            </a:r>
            <a:endParaRPr lang="uk-UA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040" y="4795897"/>
            <a:ext cx="40324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Єрмаков В.В., Сарнавський С.П. 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Річкова мережа міста Полтави: ретроспекція та сучасність .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educational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dimensions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natural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sciences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uk-UA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monograph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Riga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Latvia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“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Baltija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Publishing</a:t>
            </a:r>
            <a:r>
              <a:rPr lang="uk-UA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”, 2023. 740 p. С. 457-479. DOI </a:t>
            </a:r>
            <a:r>
              <a:rPr lang="uk-UA" sz="16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https://doi.org/10.30525/978-9934-26-289-0-21</a:t>
            </a:r>
            <a:endParaRPr lang="uk-UA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4733446"/>
            <a:ext cx="4572000" cy="20079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0"/>
              </a:spcAft>
            </a:pPr>
            <a:r>
              <a:rPr lang="uk-UA" sz="13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Копилець Є. </a:t>
            </a:r>
            <a:r>
              <a:rPr 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Освітній потенціал Всеукраїнської філософської історико-краєзнавчої конференції учнівської молоді «Пізнай себе, свій рід, свій </a:t>
            </a:r>
            <a:r>
              <a:rPr 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нарід</a:t>
            </a:r>
            <a:r>
              <a:rPr 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(на прикладі учнівської молоді Полтавщини). </a:t>
            </a:r>
            <a:r>
              <a:rPr lang="uk-UA" sz="1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 гуманістичних ідей у неперервній освіті: від Григорія Сковороди до сучасного педагога-новатора : </a:t>
            </a:r>
            <a:r>
              <a:rPr 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колект</a:t>
            </a:r>
            <a:r>
              <a:rPr 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наук. монографія / за </a:t>
            </a:r>
            <a:r>
              <a:rPr lang="uk-UA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</a:t>
            </a:r>
            <a:r>
              <a:rPr lang="uk-UA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та наук. ред. Н. І. Білик. Полтава; Київ : ПАНО ім. М. В. Остроградського, 2023. С. 211–226</a:t>
            </a:r>
            <a:r>
              <a:rPr lang="uk-UA" sz="1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1200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https://doi.org/10.33272/M2023-1</a:t>
            </a:r>
            <a:endParaRPr lang="uk-UA" sz="1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9E73940-1FDA-4D54-9EBF-868A3D92A5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97" t="22203" r="24854" b="8487"/>
          <a:stretch/>
        </p:blipFill>
        <p:spPr>
          <a:xfrm>
            <a:off x="520695" y="701407"/>
            <a:ext cx="3096344" cy="40971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2AD7287-9730-4C19-BE04-D89333099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13" t="26188" r="22626" b="9381"/>
          <a:stretch/>
        </p:blipFill>
        <p:spPr>
          <a:xfrm>
            <a:off x="3886901" y="815432"/>
            <a:ext cx="3600400" cy="38515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076C461-CD16-4460-8AFF-A3D82D9844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37" t="20304" r="26375" b="9380"/>
          <a:stretch/>
        </p:blipFill>
        <p:spPr>
          <a:xfrm>
            <a:off x="7380312" y="908720"/>
            <a:ext cx="165669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835695" y="-21554"/>
            <a:ext cx="476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Студентські публікації: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83CFA3-2D11-4C84-A26F-C983FB57EF6A}"/>
              </a:ext>
            </a:extLst>
          </p:cNvPr>
          <p:cNvSpPr/>
          <p:nvPr/>
        </p:nvSpPr>
        <p:spPr>
          <a:xfrm>
            <a:off x="3758857" y="642612"/>
            <a:ext cx="527763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300" dirty="0"/>
              <a:t>5.</a:t>
            </a:r>
            <a:r>
              <a:rPr lang="ru-RU" sz="1300" b="1" dirty="0"/>
              <a:t>Двірник </a:t>
            </a:r>
            <a:r>
              <a:rPr lang="ru-RU" sz="1300" b="1" dirty="0" err="1"/>
              <a:t>Віталій</a:t>
            </a:r>
            <a:r>
              <a:rPr lang="ru-RU" sz="1300" b="1" dirty="0"/>
              <a:t> (</a:t>
            </a:r>
            <a:r>
              <a:rPr lang="ru-RU" sz="1300" b="1" u="sng" dirty="0" err="1"/>
              <a:t>науковий</a:t>
            </a:r>
            <a:r>
              <a:rPr lang="ru-RU" sz="1300" b="1" u="sng" dirty="0"/>
              <a:t> </a:t>
            </a:r>
            <a:r>
              <a:rPr lang="ru-RU" sz="1300" b="1" u="sng" dirty="0" err="1"/>
              <a:t>керівник</a:t>
            </a:r>
            <a:r>
              <a:rPr lang="ru-RU" sz="1300" b="1" u="sng" dirty="0"/>
              <a:t> – доц. Єрмаков В.В.</a:t>
            </a:r>
            <a:r>
              <a:rPr lang="ru-RU" sz="1300" b="1" dirty="0"/>
              <a:t>) </a:t>
            </a:r>
            <a:r>
              <a:rPr lang="ru-RU" sz="1300" b="1" dirty="0" err="1"/>
              <a:t>Вивчення</a:t>
            </a:r>
            <a:r>
              <a:rPr lang="ru-RU" sz="1300" b="1" dirty="0"/>
              <a:t> транспортного комплексу </a:t>
            </a:r>
            <a:r>
              <a:rPr lang="ru-RU" sz="1300" b="1" dirty="0" err="1"/>
              <a:t>Полтавщини</a:t>
            </a:r>
            <a:r>
              <a:rPr lang="ru-RU" sz="1300" b="1" dirty="0"/>
              <a:t> на уроках </a:t>
            </a:r>
            <a:r>
              <a:rPr lang="ru-RU" sz="1300" b="1" dirty="0" err="1"/>
              <a:t>географії</a:t>
            </a:r>
            <a:r>
              <a:rPr lang="ru-RU" sz="1300" dirty="0"/>
              <a:t>.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i="1" dirty="0"/>
              <a:t>.</a:t>
            </a:r>
            <a:r>
              <a:rPr lang="ru-RU" sz="1300" dirty="0"/>
              <a:t> Полтава. 2023. С. 225 – 227. </a:t>
            </a:r>
            <a:r>
              <a:rPr lang="en-US" sz="1300" u="sng" dirty="0">
                <a:hlinkClick r:id="rId2"/>
              </a:rPr>
              <a:t>http://historic.pnpu.edu.ua/wpcontent/uploads/2023/04/%D0%9C%D0%B0%D0%BA%D0%B5%D1%82_%D1%81%D1%82%D1%83%D0%B4_%D0%BA%D0%BE%D0%BD%D1%84%D0%B5%D1%80_2023.pdf</a:t>
            </a:r>
            <a:endParaRPr lang="en-US" sz="1300" dirty="0"/>
          </a:p>
          <a:p>
            <a:pPr fontAlgn="base"/>
            <a:r>
              <a:rPr lang="ru-RU" sz="1300" dirty="0"/>
              <a:t>6.</a:t>
            </a:r>
            <a:r>
              <a:rPr lang="ru-RU" sz="1300" b="1" dirty="0"/>
              <a:t>Клименко Яна. </a:t>
            </a:r>
            <a:r>
              <a:rPr lang="ru-RU" sz="1300" b="1" dirty="0" err="1"/>
              <a:t>Фізико-географічні</a:t>
            </a:r>
            <a:r>
              <a:rPr lang="ru-RU" sz="1300" b="1" dirty="0"/>
              <a:t> </a:t>
            </a:r>
            <a:r>
              <a:rPr lang="ru-RU" sz="1300" b="1" dirty="0" err="1"/>
              <a:t>особливості</a:t>
            </a:r>
            <a:r>
              <a:rPr lang="ru-RU" sz="1300" b="1" dirty="0"/>
              <a:t> та </a:t>
            </a:r>
            <a:r>
              <a:rPr lang="ru-RU" sz="1300" b="1" dirty="0" err="1"/>
              <a:t>гідрологічний</a:t>
            </a:r>
            <a:r>
              <a:rPr lang="ru-RU" sz="1300" b="1" dirty="0"/>
              <a:t> режим </a:t>
            </a:r>
            <a:r>
              <a:rPr lang="ru-RU" sz="1300" b="1" dirty="0" err="1"/>
              <a:t>басейну</a:t>
            </a:r>
            <a:r>
              <a:rPr lang="ru-RU" sz="1300" b="1" dirty="0"/>
              <a:t> р. </a:t>
            </a:r>
            <a:r>
              <a:rPr lang="ru-RU" sz="1300" b="1" dirty="0" err="1"/>
              <a:t>Ворскли</a:t>
            </a:r>
            <a:r>
              <a:rPr lang="ru-RU" sz="1300" b="1" dirty="0"/>
              <a:t>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dirty="0"/>
              <a:t>. Полтава. 2023. С. 214-217. (</a:t>
            </a:r>
            <a:r>
              <a:rPr lang="ru-RU" sz="1300" b="1" u="sng" dirty="0"/>
              <a:t>наук. </a:t>
            </a:r>
            <a:r>
              <a:rPr lang="ru-RU" sz="1300" b="1" u="sng" dirty="0" err="1"/>
              <a:t>кер</a:t>
            </a:r>
            <a:r>
              <a:rPr lang="ru-RU" sz="1300" b="1" u="sng" dirty="0"/>
              <a:t>. – </a:t>
            </a:r>
            <a:r>
              <a:rPr lang="ru-RU" sz="1300" b="1" u="sng" dirty="0" err="1"/>
              <a:t>Сергій</a:t>
            </a:r>
            <a:r>
              <a:rPr lang="ru-RU" sz="1300" b="1" u="sng" dirty="0"/>
              <a:t> </a:t>
            </a:r>
            <a:r>
              <a:rPr lang="ru-RU" sz="1300" b="1" u="sng" dirty="0" err="1"/>
              <a:t>Сарнавський</a:t>
            </a:r>
            <a:r>
              <a:rPr lang="ru-RU" sz="1300" dirty="0"/>
              <a:t>) </a:t>
            </a:r>
            <a:r>
              <a:rPr lang="en-US" sz="1300" u="sng" dirty="0">
                <a:hlinkClick r:id="rId2"/>
              </a:rPr>
              <a:t>http://historic.pnpu.edu.ua/wpcontent/uploads/2023/04/%D0%9C%D0%B0%D0%BA%D0%B5%D1%82_%D1%81%D1%82%D1%83%D0%B4_%D0%BA%D0%BE%D0%BD%D1%84%D0%B5%D1%80_2023.pdf</a:t>
            </a:r>
            <a:endParaRPr lang="en-US" sz="1300" dirty="0"/>
          </a:p>
          <a:p>
            <a:pPr fontAlgn="base"/>
            <a:r>
              <a:rPr lang="ru-RU" sz="1300" dirty="0"/>
              <a:t>7.</a:t>
            </a:r>
            <a:r>
              <a:rPr lang="ru-RU" sz="1300" b="1" dirty="0"/>
              <a:t>Колотій </a:t>
            </a:r>
            <a:r>
              <a:rPr lang="ru-RU" sz="1300" b="1" dirty="0" err="1"/>
              <a:t>Аліса</a:t>
            </a:r>
            <a:r>
              <a:rPr lang="ru-RU" sz="1300" b="1" dirty="0"/>
              <a:t> </a:t>
            </a:r>
            <a:r>
              <a:rPr lang="ru-RU" sz="1300" b="1" u="sng" dirty="0"/>
              <a:t>(</a:t>
            </a:r>
            <a:r>
              <a:rPr lang="ru-RU" sz="1300" b="1" u="sng" dirty="0" err="1"/>
              <a:t>наукова</a:t>
            </a:r>
            <a:r>
              <a:rPr lang="ru-RU" sz="1300" b="1" u="sng" dirty="0"/>
              <a:t> </a:t>
            </a:r>
            <a:r>
              <a:rPr lang="ru-RU" sz="1300" b="1" u="sng" dirty="0" err="1"/>
              <a:t>керівниця</a:t>
            </a:r>
            <a:r>
              <a:rPr lang="ru-RU" sz="1300" b="1" u="sng" dirty="0"/>
              <a:t> – проф. Вішнікіна Л.) </a:t>
            </a:r>
            <a:r>
              <a:rPr lang="ru-RU" sz="1300" b="1" dirty="0" err="1"/>
              <a:t>Організація</a:t>
            </a:r>
            <a:r>
              <a:rPr lang="ru-RU" sz="1300" b="1" dirty="0"/>
              <a:t> </a:t>
            </a:r>
            <a:r>
              <a:rPr lang="ru-RU" sz="1300" b="1" dirty="0" err="1"/>
              <a:t>дослідницької</a:t>
            </a:r>
            <a:r>
              <a:rPr lang="ru-RU" sz="1300" b="1" dirty="0"/>
              <a:t> </a:t>
            </a:r>
            <a:r>
              <a:rPr lang="ru-RU" sz="1300" b="1" dirty="0" err="1"/>
              <a:t>діяльності</a:t>
            </a:r>
            <a:r>
              <a:rPr lang="ru-RU" sz="1300" b="1" dirty="0"/>
              <a:t> </a:t>
            </a:r>
            <a:r>
              <a:rPr lang="ru-RU" sz="1300" b="1" dirty="0" err="1"/>
              <a:t>учнів</a:t>
            </a:r>
            <a:r>
              <a:rPr lang="ru-RU" sz="1300" b="1" dirty="0"/>
              <a:t> на уроках </a:t>
            </a:r>
            <a:r>
              <a:rPr lang="ru-RU" sz="1300" b="1" dirty="0" err="1"/>
              <a:t>географії</a:t>
            </a:r>
            <a:r>
              <a:rPr lang="ru-RU" sz="1300" dirty="0"/>
              <a:t>.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dirty="0"/>
              <a:t>. Полтава. 2023  С. 230 – 232. </a:t>
            </a:r>
            <a:r>
              <a:rPr lang="en-US" sz="1300" u="sng" dirty="0">
                <a:hlinkClick r:id="rId3"/>
              </a:rPr>
              <a:t>http://historic.pnpu.edu.ua/wp-content/uploads/2023/04/%D0%9C%D0%B0%D0%BA%D0%B5%D1%82_%D1%81%D1%82%D1%83%D0%B4_%D0%BA%D0%BE%D0%BD%D1%84%D0%B5%D1%80_2023.pdf</a:t>
            </a:r>
            <a:r>
              <a:rPr lang="en-US" sz="1300" dirty="0"/>
              <a:t> </a:t>
            </a:r>
          </a:p>
          <a:p>
            <a:pPr fontAlgn="base"/>
            <a:r>
              <a:rPr lang="ru-RU" sz="1300" dirty="0"/>
              <a:t>8.</a:t>
            </a:r>
            <a:r>
              <a:rPr lang="ru-RU" sz="1300" b="1" dirty="0"/>
              <a:t>Коршикова </a:t>
            </a:r>
            <a:r>
              <a:rPr lang="ru-RU" sz="1300" b="1" dirty="0" err="1"/>
              <a:t>Інна</a:t>
            </a:r>
            <a:r>
              <a:rPr lang="ru-RU" sz="1300" b="1" dirty="0"/>
              <a:t> (</a:t>
            </a:r>
            <a:r>
              <a:rPr lang="ru-RU" sz="1300" b="1" u="sng" dirty="0" err="1"/>
              <a:t>наукова</a:t>
            </a:r>
            <a:r>
              <a:rPr lang="ru-RU" sz="1300" b="1" u="sng" dirty="0"/>
              <a:t> </a:t>
            </a:r>
            <a:r>
              <a:rPr lang="ru-RU" sz="1300" b="1" u="sng" dirty="0" err="1"/>
              <a:t>керівниця</a:t>
            </a:r>
            <a:r>
              <a:rPr lang="ru-RU" sz="1300" b="1" u="sng" dirty="0"/>
              <a:t> – проф. Вішнікіна Л.) </a:t>
            </a:r>
            <a:r>
              <a:rPr lang="ru-RU" sz="1300" b="1" dirty="0" err="1"/>
              <a:t>Особливості</a:t>
            </a:r>
            <a:r>
              <a:rPr lang="ru-RU" sz="1300" b="1" dirty="0"/>
              <a:t> </a:t>
            </a:r>
            <a:r>
              <a:rPr lang="ru-RU" sz="1300" b="1" dirty="0" err="1"/>
              <a:t>навчання</a:t>
            </a:r>
            <a:r>
              <a:rPr lang="ru-RU" sz="1300" b="1" dirty="0"/>
              <a:t> </a:t>
            </a:r>
            <a:r>
              <a:rPr lang="ru-RU" sz="1300" b="1" dirty="0" err="1"/>
              <a:t>географії</a:t>
            </a:r>
            <a:r>
              <a:rPr lang="ru-RU" sz="1300" b="1" dirty="0"/>
              <a:t> за </a:t>
            </a:r>
            <a:r>
              <a:rPr lang="ru-RU" sz="1300" b="1" dirty="0" err="1"/>
              <a:t>новим</a:t>
            </a:r>
            <a:r>
              <a:rPr lang="ru-RU" sz="1300" b="1" dirty="0"/>
              <a:t> </a:t>
            </a:r>
            <a:r>
              <a:rPr lang="ru-RU" sz="1300" b="1" dirty="0" err="1"/>
              <a:t>державним</a:t>
            </a:r>
            <a:r>
              <a:rPr lang="ru-RU" sz="1300" b="1" dirty="0"/>
              <a:t> стандартом </a:t>
            </a:r>
            <a:r>
              <a:rPr lang="ru-RU" sz="1300" b="1" dirty="0" err="1"/>
              <a:t>нової</a:t>
            </a:r>
            <a:r>
              <a:rPr lang="ru-RU" sz="1300" b="1" dirty="0"/>
              <a:t> </a:t>
            </a:r>
            <a:r>
              <a:rPr lang="ru-RU" sz="1300" b="1" dirty="0" err="1"/>
              <a:t>української</a:t>
            </a:r>
            <a:r>
              <a:rPr lang="ru-RU" sz="1300" b="1" dirty="0"/>
              <a:t> </a:t>
            </a:r>
            <a:r>
              <a:rPr lang="ru-RU" sz="1300" b="1" dirty="0" err="1"/>
              <a:t>школи</a:t>
            </a:r>
            <a:r>
              <a:rPr lang="ru-RU" sz="1300" dirty="0"/>
              <a:t>.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dirty="0"/>
              <a:t>. Полтава. 2023  С. 232 – 234. </a:t>
            </a:r>
            <a:r>
              <a:rPr lang="en-US" sz="1300" u="sng" dirty="0">
                <a:hlinkClick r:id="rId3"/>
              </a:rPr>
              <a:t>http://historic.pnpu.edu.ua/wp-content/uploads/2023/04/%D0%9C%D0%B0%D0%BA%D0%B5%D1%82_%D1%81%D1%82%D1%83%D0%B4_%D0%BA%D0%BE%D0%BD%D1%84%D0%B5%D1%80_2023.pdf</a:t>
            </a:r>
            <a:r>
              <a:rPr lang="en-US" sz="1300" dirty="0"/>
              <a:t> </a:t>
            </a:r>
          </a:p>
          <a:p>
            <a:pPr algn="just" fontAlgn="base">
              <a:buFont typeface="+mj-lt"/>
              <a:buAutoNum type="arabicPeriod"/>
            </a:pP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1EAC8D-937D-4FDA-8589-19359BB56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3" t="19185" r="24800" b="7980"/>
          <a:stretch/>
        </p:blipFill>
        <p:spPr>
          <a:xfrm>
            <a:off x="323528" y="658961"/>
            <a:ext cx="2616265" cy="367691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547095-715A-42FB-8845-73D59E822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50" t="20586" r="23773" b="14983"/>
          <a:stretch/>
        </p:blipFill>
        <p:spPr>
          <a:xfrm>
            <a:off x="755576" y="3717032"/>
            <a:ext cx="2762106" cy="280445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6050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835695" y="-21554"/>
            <a:ext cx="476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Студентські публікації: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83CFA3-2D11-4C84-A26F-C983FB57EF6A}"/>
              </a:ext>
            </a:extLst>
          </p:cNvPr>
          <p:cNvSpPr/>
          <p:nvPr/>
        </p:nvSpPr>
        <p:spPr>
          <a:xfrm>
            <a:off x="3762756" y="920630"/>
            <a:ext cx="51845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200" dirty="0"/>
              <a:t>9.</a:t>
            </a:r>
            <a:r>
              <a:rPr lang="ru-RU" sz="1200" b="1" dirty="0"/>
              <a:t>Куницька </a:t>
            </a:r>
            <a:r>
              <a:rPr lang="ru-RU" sz="1200" b="1" dirty="0" err="1"/>
              <a:t>Анастасія</a:t>
            </a:r>
            <a:r>
              <a:rPr lang="ru-RU" sz="1200" b="1" dirty="0"/>
              <a:t> (</a:t>
            </a:r>
            <a:r>
              <a:rPr lang="ru-RU" sz="1200" b="1" u="sng" dirty="0" err="1"/>
              <a:t>наукова</a:t>
            </a:r>
            <a:r>
              <a:rPr lang="ru-RU" sz="1200" b="1" u="sng" dirty="0"/>
              <a:t> </a:t>
            </a:r>
            <a:r>
              <a:rPr lang="ru-RU" sz="1200" b="1" u="sng" dirty="0" err="1"/>
              <a:t>керівниця</a:t>
            </a:r>
            <a:r>
              <a:rPr lang="ru-RU" sz="1200" b="1" u="sng" dirty="0"/>
              <a:t> – проф. Вішнікіна Л</a:t>
            </a:r>
            <a:r>
              <a:rPr lang="ru-RU" sz="1200" b="1" dirty="0"/>
              <a:t>.) </a:t>
            </a:r>
            <a:r>
              <a:rPr lang="ru-RU" sz="1200" b="1" dirty="0" err="1"/>
              <a:t>Графічне</a:t>
            </a:r>
            <a:r>
              <a:rPr lang="ru-RU" sz="1200" b="1" dirty="0"/>
              <a:t> </a:t>
            </a:r>
            <a:r>
              <a:rPr lang="ru-RU" sz="1200" b="1" dirty="0" err="1"/>
              <a:t>навчальне</a:t>
            </a:r>
            <a:r>
              <a:rPr lang="ru-RU" sz="1200" b="1" dirty="0"/>
              <a:t> </a:t>
            </a:r>
            <a:r>
              <a:rPr lang="ru-RU" sz="1200" b="1" dirty="0" err="1"/>
              <a:t>моделювання</a:t>
            </a:r>
            <a:r>
              <a:rPr lang="ru-RU" sz="1200" b="1" dirty="0"/>
              <a:t> в </a:t>
            </a:r>
            <a:r>
              <a:rPr lang="ru-RU" sz="1200" b="1" dirty="0" err="1"/>
              <a:t>сучасному</a:t>
            </a:r>
            <a:r>
              <a:rPr lang="ru-RU" sz="1200" b="1" dirty="0"/>
              <a:t> </a:t>
            </a:r>
            <a:r>
              <a:rPr lang="ru-RU" sz="1200" b="1" dirty="0" err="1"/>
              <a:t>освітньому</a:t>
            </a:r>
            <a:r>
              <a:rPr lang="ru-RU" sz="1200" b="1" dirty="0"/>
              <a:t> </a:t>
            </a:r>
            <a:r>
              <a:rPr lang="ru-RU" sz="1200" b="1" dirty="0" err="1"/>
              <a:t>процесі</a:t>
            </a:r>
            <a:r>
              <a:rPr lang="ru-RU" sz="1200" b="1" dirty="0"/>
              <a:t> з </a:t>
            </a:r>
            <a:r>
              <a:rPr lang="ru-RU" sz="1200" b="1" dirty="0" err="1"/>
              <a:t>географії</a:t>
            </a:r>
            <a:r>
              <a:rPr lang="ru-RU" sz="1200" b="1" dirty="0"/>
              <a:t>. </a:t>
            </a:r>
            <a:r>
              <a:rPr lang="ru-RU" sz="1200" i="1" dirty="0" err="1"/>
              <a:t>Збірник</a:t>
            </a:r>
            <a:r>
              <a:rPr lang="ru-RU" sz="1200" i="1" dirty="0"/>
              <a:t> </a:t>
            </a:r>
            <a:r>
              <a:rPr lang="ru-RU" sz="1200" i="1" dirty="0" err="1"/>
              <a:t>матеріалів</a:t>
            </a:r>
            <a:r>
              <a:rPr lang="ru-RU" sz="1200" i="1" dirty="0"/>
              <a:t> ХХ</a:t>
            </a:r>
            <a:r>
              <a:rPr lang="en-US" sz="1200" i="1" dirty="0"/>
              <a:t>V</a:t>
            </a:r>
            <a:r>
              <a:rPr lang="ru-RU" sz="1200" i="1" dirty="0"/>
              <a:t>І </a:t>
            </a:r>
            <a:r>
              <a:rPr lang="ru-RU" sz="1200" i="1" dirty="0" err="1"/>
              <a:t>наукової</a:t>
            </a:r>
            <a:r>
              <a:rPr lang="ru-RU" sz="1200" i="1" dirty="0"/>
              <a:t> </a:t>
            </a:r>
            <a:r>
              <a:rPr lang="ru-RU" sz="1200" i="1" dirty="0" err="1"/>
              <a:t>конференції</a:t>
            </a:r>
            <a:r>
              <a:rPr lang="ru-RU" sz="1200" i="1" dirty="0"/>
              <a:t> </a:t>
            </a:r>
            <a:r>
              <a:rPr lang="ru-RU" sz="1200" i="1" dirty="0" err="1"/>
              <a:t>здобувачів</a:t>
            </a:r>
            <a:r>
              <a:rPr lang="ru-RU" sz="1200" i="1" dirty="0"/>
              <a:t> </a:t>
            </a:r>
            <a:r>
              <a:rPr lang="ru-RU" sz="1200" i="1" dirty="0" err="1"/>
              <a:t>вищої</a:t>
            </a:r>
            <a:r>
              <a:rPr lang="ru-RU" sz="1200" i="1" dirty="0"/>
              <a:t> </a:t>
            </a:r>
            <a:r>
              <a:rPr lang="ru-RU" sz="1200" i="1" dirty="0" err="1"/>
              <a:t>освіти</a:t>
            </a:r>
            <a:r>
              <a:rPr lang="ru-RU" sz="1200" i="1" dirty="0"/>
              <a:t> факультету </a:t>
            </a:r>
            <a:r>
              <a:rPr lang="ru-RU" sz="1200" i="1" dirty="0" err="1"/>
              <a:t>історії</a:t>
            </a:r>
            <a:r>
              <a:rPr lang="ru-RU" sz="1200" i="1" dirty="0"/>
              <a:t> та </a:t>
            </a:r>
            <a:r>
              <a:rPr lang="ru-RU" sz="1200" i="1" dirty="0" err="1"/>
              <a:t>географії</a:t>
            </a:r>
            <a:r>
              <a:rPr lang="ru-RU" sz="1200" dirty="0"/>
              <a:t>. Полтава. 2023  С. 235 – 238. </a:t>
            </a:r>
            <a:r>
              <a:rPr lang="en-US" sz="1200" u="sng" dirty="0">
                <a:hlinkClick r:id="rId2"/>
              </a:rPr>
              <a:t>http://historic.pnpu.edu.ua/wp-content/uploads/2023/04/%D0%9C%D0%B0%D0%BA%D0%B5%D1%82_%D1%81%D1%82%D1%83%D0%B4_%D0%BA%D0%BE%D0%BD%D1%84%D0%B5%D1%80_2023.pdf</a:t>
            </a:r>
            <a:r>
              <a:rPr lang="en-US" sz="1200" dirty="0"/>
              <a:t> </a:t>
            </a:r>
          </a:p>
          <a:p>
            <a:pPr fontAlgn="base"/>
            <a:r>
              <a:rPr lang="ru-RU" sz="1200" dirty="0"/>
              <a:t>10.</a:t>
            </a:r>
            <a:r>
              <a:rPr lang="ru-RU" sz="1200" b="1" dirty="0"/>
              <a:t>Курчева Анна (</a:t>
            </a:r>
            <a:r>
              <a:rPr lang="ru-RU" sz="1200" b="1" u="sng" dirty="0" err="1"/>
              <a:t>наукова</a:t>
            </a:r>
            <a:r>
              <a:rPr lang="ru-RU" sz="1200" b="1" u="sng" dirty="0"/>
              <a:t> </a:t>
            </a:r>
            <a:r>
              <a:rPr lang="ru-RU" sz="1200" b="1" u="sng" dirty="0" err="1"/>
              <a:t>керівниця</a:t>
            </a:r>
            <a:r>
              <a:rPr lang="ru-RU" sz="1200" b="1" u="sng" dirty="0"/>
              <a:t> – проф. Вішнікіна Л.) </a:t>
            </a:r>
            <a:r>
              <a:rPr lang="ru-RU" sz="1200" b="1" dirty="0" err="1"/>
              <a:t>Екологічні</a:t>
            </a:r>
            <a:r>
              <a:rPr lang="ru-RU" sz="1200" b="1" dirty="0"/>
              <a:t> </a:t>
            </a:r>
            <a:r>
              <a:rPr lang="ru-RU" sz="1200" b="1" dirty="0" err="1"/>
              <a:t>проблеми</a:t>
            </a:r>
            <a:r>
              <a:rPr lang="ru-RU" sz="1200" b="1" dirty="0"/>
              <a:t> </a:t>
            </a:r>
            <a:r>
              <a:rPr lang="ru-RU" sz="1200" b="1" dirty="0" err="1"/>
              <a:t>південно-західної</a:t>
            </a:r>
            <a:r>
              <a:rPr lang="ru-RU" sz="1200" b="1" dirty="0"/>
              <a:t> </a:t>
            </a:r>
            <a:r>
              <a:rPr lang="ru-RU" sz="1200" b="1" dirty="0" err="1"/>
              <a:t>азії</a:t>
            </a:r>
            <a:r>
              <a:rPr lang="ru-RU" sz="1200" dirty="0"/>
              <a:t>. </a:t>
            </a:r>
            <a:r>
              <a:rPr lang="ru-RU" sz="1200" i="1" dirty="0" err="1"/>
              <a:t>Збірник</a:t>
            </a:r>
            <a:r>
              <a:rPr lang="ru-RU" sz="1200" i="1" dirty="0"/>
              <a:t> </a:t>
            </a:r>
            <a:r>
              <a:rPr lang="ru-RU" sz="1200" i="1" dirty="0" err="1"/>
              <a:t>матеріалів</a:t>
            </a:r>
            <a:r>
              <a:rPr lang="ru-RU" sz="1200" i="1" dirty="0"/>
              <a:t> ХХ</a:t>
            </a:r>
            <a:r>
              <a:rPr lang="en-US" sz="1200" i="1" dirty="0"/>
              <a:t>V</a:t>
            </a:r>
            <a:r>
              <a:rPr lang="ru-RU" sz="1200" i="1" dirty="0"/>
              <a:t>І </a:t>
            </a:r>
            <a:r>
              <a:rPr lang="ru-RU" sz="1200" i="1" dirty="0" err="1"/>
              <a:t>наукової</a:t>
            </a:r>
            <a:r>
              <a:rPr lang="ru-RU" sz="1200" i="1" dirty="0"/>
              <a:t> </a:t>
            </a:r>
            <a:r>
              <a:rPr lang="ru-RU" sz="1200" i="1" dirty="0" err="1"/>
              <a:t>конференції</a:t>
            </a:r>
            <a:r>
              <a:rPr lang="ru-RU" sz="1200" i="1" dirty="0"/>
              <a:t> </a:t>
            </a:r>
            <a:r>
              <a:rPr lang="ru-RU" sz="1200" i="1" dirty="0" err="1"/>
              <a:t>здобувачів</a:t>
            </a:r>
            <a:r>
              <a:rPr lang="ru-RU" sz="1200" i="1" dirty="0"/>
              <a:t> </a:t>
            </a:r>
            <a:r>
              <a:rPr lang="ru-RU" sz="1200" i="1" dirty="0" err="1"/>
              <a:t>вищої</a:t>
            </a:r>
            <a:r>
              <a:rPr lang="ru-RU" sz="1200" i="1" dirty="0"/>
              <a:t> </a:t>
            </a:r>
            <a:r>
              <a:rPr lang="ru-RU" sz="1200" i="1" dirty="0" err="1"/>
              <a:t>освіти</a:t>
            </a:r>
            <a:r>
              <a:rPr lang="ru-RU" sz="1200" i="1" dirty="0"/>
              <a:t> факультету </a:t>
            </a:r>
            <a:r>
              <a:rPr lang="ru-RU" sz="1200" i="1" dirty="0" err="1"/>
              <a:t>історії</a:t>
            </a:r>
            <a:r>
              <a:rPr lang="ru-RU" sz="1200" i="1" dirty="0"/>
              <a:t> та </a:t>
            </a:r>
            <a:r>
              <a:rPr lang="ru-RU" sz="1200" i="1" dirty="0" err="1"/>
              <a:t>географії</a:t>
            </a:r>
            <a:r>
              <a:rPr lang="ru-RU" sz="1200" dirty="0"/>
              <a:t>. Полтава. 2023  С. 238 – 240. </a:t>
            </a:r>
            <a:r>
              <a:rPr lang="en-US" sz="1200" u="sng" dirty="0">
                <a:hlinkClick r:id="rId2"/>
              </a:rPr>
              <a:t>http://historic.pnpu.edu.ua/wp-content/uploads/2023/04/%D0%9C%D0%B0%D0%BA%D0%B5%D1%82_%D1%81%D1%82%D1%83%D0%B4_%D0%BA%D0%BE%D0%BD%D1%84%D0%B5%D1%80_2023.pdf</a:t>
            </a:r>
            <a:r>
              <a:rPr lang="en-US" sz="1200" dirty="0"/>
              <a:t> </a:t>
            </a:r>
          </a:p>
          <a:p>
            <a:pPr fontAlgn="base"/>
            <a:r>
              <a:rPr lang="ru-RU" sz="1200" dirty="0"/>
              <a:t>11.</a:t>
            </a:r>
            <a:r>
              <a:rPr lang="ru-RU" sz="1200" b="1" dirty="0"/>
              <a:t>Лісконог </a:t>
            </a:r>
            <a:r>
              <a:rPr lang="ru-RU" sz="1200" b="1" dirty="0" err="1"/>
              <a:t>Діана</a:t>
            </a:r>
            <a:r>
              <a:rPr lang="ru-RU" sz="1200" b="1" dirty="0"/>
              <a:t> (</a:t>
            </a:r>
            <a:r>
              <a:rPr lang="ru-RU" sz="1200" b="1" i="1" dirty="0" err="1"/>
              <a:t>наукова</a:t>
            </a:r>
            <a:r>
              <a:rPr lang="ru-RU" sz="1200" b="1" i="1" dirty="0"/>
              <a:t> </a:t>
            </a:r>
            <a:r>
              <a:rPr lang="ru-RU" sz="1200" b="1" i="1" dirty="0" err="1"/>
              <a:t>керівниця</a:t>
            </a:r>
            <a:r>
              <a:rPr lang="ru-RU" sz="1200" b="1" i="1" dirty="0"/>
              <a:t> – проф. Вішнікіна Л</a:t>
            </a:r>
            <a:r>
              <a:rPr lang="ru-RU" sz="1200" b="1" dirty="0"/>
              <a:t>.) </a:t>
            </a:r>
            <a:r>
              <a:rPr lang="ru-RU" sz="1200" b="1" dirty="0" err="1"/>
              <a:t>Електронні</a:t>
            </a:r>
            <a:r>
              <a:rPr lang="ru-RU" sz="1200" b="1" dirty="0"/>
              <a:t> </a:t>
            </a:r>
            <a:r>
              <a:rPr lang="ru-RU" sz="1200" b="1" dirty="0" err="1"/>
              <a:t>презентації</a:t>
            </a:r>
            <a:r>
              <a:rPr lang="ru-RU" sz="1200" b="1" dirty="0"/>
              <a:t> як </a:t>
            </a:r>
            <a:r>
              <a:rPr lang="ru-RU" sz="1200" b="1" dirty="0" err="1"/>
              <a:t>сучасний</a:t>
            </a:r>
            <a:r>
              <a:rPr lang="ru-RU" sz="1200" b="1" dirty="0"/>
              <a:t> </a:t>
            </a:r>
            <a:r>
              <a:rPr lang="ru-RU" sz="1200" b="1" dirty="0" err="1"/>
              <a:t>засіб</a:t>
            </a:r>
            <a:r>
              <a:rPr lang="ru-RU" sz="1200" b="1" dirty="0"/>
              <a:t> </a:t>
            </a:r>
            <a:r>
              <a:rPr lang="ru-RU" sz="1200" b="1" dirty="0" err="1"/>
              <a:t>навчання</a:t>
            </a:r>
            <a:r>
              <a:rPr lang="ru-RU" sz="1200" b="1" dirty="0"/>
              <a:t> </a:t>
            </a:r>
            <a:r>
              <a:rPr lang="ru-RU" sz="1200" b="1" dirty="0" err="1"/>
              <a:t>географі</a:t>
            </a:r>
            <a:r>
              <a:rPr lang="ru-RU" sz="1200" dirty="0" err="1"/>
              <a:t>ї</a:t>
            </a:r>
            <a:r>
              <a:rPr lang="ru-RU" sz="1200" dirty="0"/>
              <a:t>. </a:t>
            </a:r>
            <a:r>
              <a:rPr lang="ru-RU" sz="1200" i="1" dirty="0" err="1"/>
              <a:t>Збірник</a:t>
            </a:r>
            <a:r>
              <a:rPr lang="ru-RU" sz="1200" i="1" dirty="0"/>
              <a:t> </a:t>
            </a:r>
            <a:r>
              <a:rPr lang="ru-RU" sz="1200" i="1" dirty="0" err="1"/>
              <a:t>матеріалів</a:t>
            </a:r>
            <a:r>
              <a:rPr lang="ru-RU" sz="1200" i="1" dirty="0"/>
              <a:t> ХХ</a:t>
            </a:r>
            <a:r>
              <a:rPr lang="en-US" sz="1200" i="1" dirty="0"/>
              <a:t>V</a:t>
            </a:r>
            <a:r>
              <a:rPr lang="ru-RU" sz="1200" i="1" dirty="0"/>
              <a:t>І </a:t>
            </a:r>
            <a:r>
              <a:rPr lang="ru-RU" sz="1200" i="1" dirty="0" err="1"/>
              <a:t>наукової</a:t>
            </a:r>
            <a:r>
              <a:rPr lang="ru-RU" sz="1200" i="1" dirty="0"/>
              <a:t> </a:t>
            </a:r>
            <a:r>
              <a:rPr lang="ru-RU" sz="1200" i="1" dirty="0" err="1"/>
              <a:t>конференції</a:t>
            </a:r>
            <a:r>
              <a:rPr lang="ru-RU" sz="1200" i="1" dirty="0"/>
              <a:t> </a:t>
            </a:r>
            <a:r>
              <a:rPr lang="ru-RU" sz="1200" i="1" dirty="0" err="1"/>
              <a:t>здобувачів</a:t>
            </a:r>
            <a:r>
              <a:rPr lang="ru-RU" sz="1200" i="1" dirty="0"/>
              <a:t> </a:t>
            </a:r>
            <a:r>
              <a:rPr lang="ru-RU" sz="1200" i="1" dirty="0" err="1"/>
              <a:t>вищої</a:t>
            </a:r>
            <a:r>
              <a:rPr lang="ru-RU" sz="1200" i="1" dirty="0"/>
              <a:t> </a:t>
            </a:r>
            <a:r>
              <a:rPr lang="ru-RU" sz="1200" i="1" dirty="0" err="1"/>
              <a:t>освіти</a:t>
            </a:r>
            <a:r>
              <a:rPr lang="ru-RU" sz="1200" i="1" dirty="0"/>
              <a:t> факультету </a:t>
            </a:r>
            <a:r>
              <a:rPr lang="ru-RU" sz="1200" i="1" dirty="0" err="1"/>
              <a:t>історії</a:t>
            </a:r>
            <a:r>
              <a:rPr lang="ru-RU" sz="1200" i="1" dirty="0"/>
              <a:t> та </a:t>
            </a:r>
            <a:r>
              <a:rPr lang="ru-RU" sz="1200" i="1" dirty="0" err="1"/>
              <a:t>географії</a:t>
            </a:r>
            <a:r>
              <a:rPr lang="ru-RU" sz="1200" dirty="0"/>
              <a:t>. Полтава. 2023  С. 240 – 241. </a:t>
            </a:r>
            <a:r>
              <a:rPr lang="en-US" sz="1200" u="sng" dirty="0">
                <a:hlinkClick r:id="rId2"/>
              </a:rPr>
              <a:t>http://historic.pnpu.edu.ua/wp-content/uploads/2023/04/%D0%9C%D0%B0%D0%BA%D0%B5%D1%82_%D1%81%D1%82%D1%83%D0%B4_%D0%BA%D0%BE%D0%BD%D1%84%D0%B5%D1%80_2023.pdf</a:t>
            </a:r>
            <a:endParaRPr lang="en-US" sz="1200" dirty="0"/>
          </a:p>
          <a:p>
            <a:pPr fontAlgn="base"/>
            <a:r>
              <a:rPr lang="ru-RU" sz="1200" dirty="0"/>
              <a:t>12.</a:t>
            </a:r>
            <a:r>
              <a:rPr lang="ru-RU" sz="1200" b="1" dirty="0"/>
              <a:t>Миргородська </a:t>
            </a:r>
            <a:r>
              <a:rPr lang="ru-RU" sz="1200" b="1" dirty="0" err="1"/>
              <a:t>Альона</a:t>
            </a:r>
            <a:r>
              <a:rPr lang="ru-RU" sz="1200" b="1" dirty="0"/>
              <a:t>. </a:t>
            </a:r>
            <a:r>
              <a:rPr lang="ru-RU" sz="1200" b="1" dirty="0" err="1"/>
              <a:t>Фізико-географічні</a:t>
            </a:r>
            <a:r>
              <a:rPr lang="ru-RU" sz="1200" b="1" dirty="0"/>
              <a:t> </a:t>
            </a:r>
            <a:r>
              <a:rPr lang="ru-RU" sz="1200" b="1" dirty="0" err="1"/>
              <a:t>особливості</a:t>
            </a:r>
            <a:r>
              <a:rPr lang="ru-RU" sz="1200" b="1" dirty="0"/>
              <a:t> та </a:t>
            </a:r>
            <a:r>
              <a:rPr lang="ru-RU" sz="1200" b="1" dirty="0" err="1"/>
              <a:t>гідрологічний</a:t>
            </a:r>
            <a:r>
              <a:rPr lang="ru-RU" sz="1200" b="1" dirty="0"/>
              <a:t> режим </a:t>
            </a:r>
            <a:r>
              <a:rPr lang="ru-RU" sz="1200" b="1" dirty="0" err="1"/>
              <a:t>басейну</a:t>
            </a:r>
            <a:r>
              <a:rPr lang="ru-RU" sz="1200" b="1" dirty="0"/>
              <a:t> </a:t>
            </a:r>
            <a:r>
              <a:rPr lang="ru-RU" sz="1200" b="1" dirty="0" err="1"/>
              <a:t>річки</a:t>
            </a:r>
            <a:r>
              <a:rPr lang="ru-RU" sz="1200" b="1" dirty="0"/>
              <a:t> </a:t>
            </a:r>
            <a:r>
              <a:rPr lang="ru-RU" sz="1200" b="1" dirty="0" err="1"/>
              <a:t>Супій</a:t>
            </a:r>
            <a:r>
              <a:rPr lang="ru-RU" sz="1200" dirty="0"/>
              <a:t>. </a:t>
            </a:r>
            <a:r>
              <a:rPr lang="ru-RU" sz="1200" i="1" dirty="0" err="1"/>
              <a:t>Збірник</a:t>
            </a:r>
            <a:r>
              <a:rPr lang="ru-RU" sz="1200" i="1" dirty="0"/>
              <a:t> </a:t>
            </a:r>
            <a:r>
              <a:rPr lang="ru-RU" sz="1200" i="1" dirty="0" err="1"/>
              <a:t>матеріалів</a:t>
            </a:r>
            <a:r>
              <a:rPr lang="ru-RU" sz="1200" i="1" dirty="0"/>
              <a:t> ХХ</a:t>
            </a:r>
            <a:r>
              <a:rPr lang="en-US" sz="1200" i="1" dirty="0"/>
              <a:t>V</a:t>
            </a:r>
            <a:r>
              <a:rPr lang="ru-RU" sz="1200" i="1" dirty="0"/>
              <a:t>І </a:t>
            </a:r>
            <a:r>
              <a:rPr lang="ru-RU" sz="1200" i="1" dirty="0" err="1"/>
              <a:t>наукової</a:t>
            </a:r>
            <a:r>
              <a:rPr lang="ru-RU" sz="1200" i="1" dirty="0"/>
              <a:t> </a:t>
            </a:r>
            <a:r>
              <a:rPr lang="ru-RU" sz="1200" i="1" dirty="0" err="1"/>
              <a:t>конференції</a:t>
            </a:r>
            <a:r>
              <a:rPr lang="ru-RU" sz="1200" i="1" dirty="0"/>
              <a:t> </a:t>
            </a:r>
            <a:r>
              <a:rPr lang="ru-RU" sz="1200" i="1" dirty="0" err="1"/>
              <a:t>здобувачів</a:t>
            </a:r>
            <a:r>
              <a:rPr lang="ru-RU" sz="1200" i="1" dirty="0"/>
              <a:t> </a:t>
            </a:r>
            <a:r>
              <a:rPr lang="ru-RU" sz="1200" i="1" dirty="0" err="1"/>
              <a:t>вищої</a:t>
            </a:r>
            <a:r>
              <a:rPr lang="ru-RU" sz="1200" i="1" dirty="0"/>
              <a:t> </a:t>
            </a:r>
            <a:r>
              <a:rPr lang="ru-RU" sz="1200" i="1" dirty="0" err="1"/>
              <a:t>освіти</a:t>
            </a:r>
            <a:r>
              <a:rPr lang="ru-RU" sz="1200" i="1" dirty="0"/>
              <a:t> факультету </a:t>
            </a:r>
            <a:r>
              <a:rPr lang="ru-RU" sz="1200" i="1" dirty="0" err="1"/>
              <a:t>історії</a:t>
            </a:r>
            <a:r>
              <a:rPr lang="ru-RU" sz="1200" i="1" dirty="0"/>
              <a:t> та </a:t>
            </a:r>
            <a:r>
              <a:rPr lang="ru-RU" sz="1200" i="1" dirty="0" err="1"/>
              <a:t>географії</a:t>
            </a:r>
            <a:r>
              <a:rPr lang="ru-RU" sz="1200" dirty="0"/>
              <a:t>. Полтава. 2023. С. 253-255</a:t>
            </a:r>
            <a:r>
              <a:rPr lang="ru-RU" sz="1200" b="1" u="sng" dirty="0"/>
              <a:t>. (наук. </a:t>
            </a:r>
            <a:r>
              <a:rPr lang="ru-RU" sz="1200" b="1" u="sng" dirty="0" err="1"/>
              <a:t>кер</a:t>
            </a:r>
            <a:r>
              <a:rPr lang="ru-RU" sz="1200" b="1" u="sng" dirty="0"/>
              <a:t>. – </a:t>
            </a:r>
            <a:r>
              <a:rPr lang="ru-RU" sz="1200" b="1" u="sng" dirty="0" err="1"/>
              <a:t>Сергій</a:t>
            </a:r>
            <a:r>
              <a:rPr lang="ru-RU" sz="1200" b="1" u="sng" dirty="0"/>
              <a:t> </a:t>
            </a:r>
            <a:r>
              <a:rPr lang="ru-RU" sz="1200" b="1" u="sng" dirty="0" err="1"/>
              <a:t>Сарнавський</a:t>
            </a:r>
            <a:r>
              <a:rPr lang="ru-RU" sz="1200" b="1" u="sng" dirty="0"/>
              <a:t>)</a:t>
            </a:r>
            <a:r>
              <a:rPr lang="ru-RU" sz="1200" dirty="0"/>
              <a:t>  </a:t>
            </a:r>
            <a:r>
              <a:rPr lang="en-US" sz="1200" u="sng" dirty="0">
                <a:hlinkClick r:id="rId3"/>
              </a:rPr>
              <a:t>http://historic.pnpu.edu.ua/wpcontent/uploads/2023/04/%D0%9C%D0%B0%D0%BA%D0%B5%D1%82_%D1%81%D1%82%D1%83%D0%B4_%D0%BA%D0%BE%D0%BD%D1%84%D0%B5%D1%80_2023.pdf</a:t>
            </a:r>
            <a:endParaRPr lang="en-US" sz="1200" dirty="0"/>
          </a:p>
          <a:p>
            <a:pPr algn="just" fontAlgn="base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1EAC8D-937D-4FDA-8589-19359BB56B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63" t="19185" r="24800" b="7980"/>
          <a:stretch/>
        </p:blipFill>
        <p:spPr>
          <a:xfrm>
            <a:off x="418619" y="921968"/>
            <a:ext cx="2366570" cy="332599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E1BC28-783A-46EB-A71B-FF54725571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01" t="20586" r="21650" b="41596"/>
          <a:stretch/>
        </p:blipFill>
        <p:spPr>
          <a:xfrm>
            <a:off x="323528" y="4535571"/>
            <a:ext cx="3287564" cy="20173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63494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835695" y="-21554"/>
            <a:ext cx="47696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Студентські публікації: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E83CFA3-2D11-4C84-A26F-C983FB57EF6A}"/>
              </a:ext>
            </a:extLst>
          </p:cNvPr>
          <p:cNvSpPr/>
          <p:nvPr/>
        </p:nvSpPr>
        <p:spPr>
          <a:xfrm>
            <a:off x="3851920" y="740370"/>
            <a:ext cx="5203695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1300" dirty="0"/>
              <a:t>13.</a:t>
            </a:r>
            <a:r>
              <a:rPr lang="ru-RU" sz="1300" b="1" dirty="0"/>
              <a:t>Мірчук Катерина. </a:t>
            </a:r>
            <a:r>
              <a:rPr lang="ru-RU" sz="1300" b="1" dirty="0" err="1"/>
              <a:t>Морфометричні</a:t>
            </a:r>
            <a:r>
              <a:rPr lang="ru-RU" sz="1300" b="1" dirty="0"/>
              <a:t> характеристики та </a:t>
            </a:r>
            <a:r>
              <a:rPr lang="ru-RU" sz="1300" b="1" dirty="0" err="1"/>
              <a:t>гідрологічний</a:t>
            </a:r>
            <a:r>
              <a:rPr lang="ru-RU" sz="1300" b="1" dirty="0"/>
              <a:t> режим </a:t>
            </a:r>
            <a:r>
              <a:rPr lang="ru-RU" sz="1300" b="1" dirty="0" err="1"/>
              <a:t>басейну</a:t>
            </a:r>
            <a:r>
              <a:rPr lang="ru-RU" sz="1300" b="1" dirty="0"/>
              <a:t> </a:t>
            </a:r>
            <a:r>
              <a:rPr lang="ru-RU" sz="1300" b="1" dirty="0" err="1"/>
              <a:t>річки</a:t>
            </a:r>
            <a:r>
              <a:rPr lang="ru-RU" sz="1300" b="1" dirty="0"/>
              <a:t> Трубежу.</a:t>
            </a:r>
            <a:r>
              <a:rPr lang="ru-RU" sz="1300" dirty="0"/>
              <a:t>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dirty="0"/>
              <a:t>. Полтава. 2023. С. 260-264. (</a:t>
            </a:r>
            <a:r>
              <a:rPr lang="ru-RU" sz="1300" b="1" u="sng" dirty="0"/>
              <a:t>наук. </a:t>
            </a:r>
            <a:r>
              <a:rPr lang="ru-RU" sz="1300" b="1" u="sng" dirty="0" err="1"/>
              <a:t>кер</a:t>
            </a:r>
            <a:r>
              <a:rPr lang="ru-RU" sz="1300" b="1" u="sng" dirty="0"/>
              <a:t>. – </a:t>
            </a:r>
            <a:r>
              <a:rPr lang="ru-RU" sz="1300" b="1" u="sng" dirty="0" err="1"/>
              <a:t>Сергій</a:t>
            </a:r>
            <a:r>
              <a:rPr lang="ru-RU" sz="1300" b="1" u="sng" dirty="0"/>
              <a:t> </a:t>
            </a:r>
            <a:r>
              <a:rPr lang="ru-RU" sz="1300" b="1" u="sng" dirty="0" err="1"/>
              <a:t>Сарнавський</a:t>
            </a:r>
            <a:r>
              <a:rPr lang="ru-RU" sz="1300" b="1" u="sng" dirty="0"/>
              <a:t>) </a:t>
            </a:r>
            <a:r>
              <a:rPr lang="en-US" sz="1300" u="sng" dirty="0">
                <a:hlinkClick r:id="rId2"/>
              </a:rPr>
              <a:t>http://historic.pnpu.edu.ua/wpcontent/uploads/2023/04/%D0%9C%D0%B0%D0%BA%D0%B5%D1%82_%D1%81%D1%82%D1%83%D0%B4_%D0%BA%D0%BE%D0%BD%D1%84%D0%B5%D1%80_2023.pdf</a:t>
            </a:r>
            <a:endParaRPr lang="en-US" sz="1300" u="sng" dirty="0"/>
          </a:p>
          <a:p>
            <a:pPr fontAlgn="base"/>
            <a:r>
              <a:rPr lang="ru-RU" sz="1300" dirty="0"/>
              <a:t>14.</a:t>
            </a:r>
            <a:r>
              <a:rPr lang="ru-RU" sz="1300" b="1" dirty="0"/>
              <a:t>Могилевський </a:t>
            </a:r>
            <a:r>
              <a:rPr lang="ru-RU" sz="1300" b="1" dirty="0" err="1"/>
              <a:t>Володимир</a:t>
            </a:r>
            <a:r>
              <a:rPr lang="ru-RU" sz="1300" b="1" dirty="0"/>
              <a:t> </a:t>
            </a:r>
            <a:r>
              <a:rPr lang="ru-RU" sz="1300" b="1" u="sng" dirty="0"/>
              <a:t>(</a:t>
            </a:r>
            <a:r>
              <a:rPr lang="ru-RU" sz="1300" b="1" u="sng" dirty="0" err="1"/>
              <a:t>науковий</a:t>
            </a:r>
            <a:r>
              <a:rPr lang="ru-RU" sz="1300" b="1" u="sng" dirty="0"/>
              <a:t> </a:t>
            </a:r>
            <a:r>
              <a:rPr lang="ru-RU" sz="1300" b="1" u="sng" dirty="0" err="1"/>
              <a:t>керівник</a:t>
            </a:r>
            <a:r>
              <a:rPr lang="ru-RU" sz="1300" b="1" u="sng" dirty="0"/>
              <a:t> – доц. Єрмаков В.В.) </a:t>
            </a:r>
            <a:r>
              <a:rPr lang="ru-RU" sz="1300" b="1" dirty="0" err="1"/>
              <a:t>Процеси</a:t>
            </a:r>
            <a:r>
              <a:rPr lang="ru-RU" sz="1300" b="1" dirty="0"/>
              <a:t> </a:t>
            </a:r>
            <a:r>
              <a:rPr lang="ru-RU" sz="1300" b="1" dirty="0" err="1"/>
              <a:t>формування</a:t>
            </a:r>
            <a:r>
              <a:rPr lang="ru-RU" sz="1300" b="1" dirty="0"/>
              <a:t> </a:t>
            </a:r>
            <a:r>
              <a:rPr lang="ru-RU" sz="1300" b="1" dirty="0" err="1"/>
              <a:t>ґрунтів</a:t>
            </a:r>
            <a:r>
              <a:rPr lang="ru-RU" sz="1300" b="1" dirty="0"/>
              <a:t> </a:t>
            </a:r>
            <a:r>
              <a:rPr lang="ru-RU" sz="1300" b="1" dirty="0" err="1"/>
              <a:t>лісостепової</a:t>
            </a:r>
            <a:r>
              <a:rPr lang="ru-RU" sz="1300" b="1" dirty="0"/>
              <a:t> </a:t>
            </a:r>
            <a:r>
              <a:rPr lang="ru-RU" sz="1300" b="1" dirty="0" err="1"/>
              <a:t>зони</a:t>
            </a:r>
            <a:r>
              <a:rPr lang="ru-RU" sz="1300" b="1" dirty="0"/>
              <a:t> </a:t>
            </a:r>
            <a:r>
              <a:rPr lang="ru-RU" sz="1300" b="1" dirty="0" err="1"/>
              <a:t>Полтавщини</a:t>
            </a:r>
            <a:r>
              <a:rPr lang="ru-RU" sz="1300" b="1" dirty="0"/>
              <a:t>.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i="1" dirty="0"/>
              <a:t>.</a:t>
            </a:r>
            <a:r>
              <a:rPr lang="ru-RU" sz="1300" dirty="0"/>
              <a:t> Полтава. 2023.  С. 246 – 247. </a:t>
            </a:r>
            <a:r>
              <a:rPr lang="en-US" sz="1300" u="sng" dirty="0">
                <a:hlinkClick r:id="rId2"/>
              </a:rPr>
              <a:t>http://historic.pnpu.edu.ua/wpcontent/uploads/2023/04/%D0%9C%D0%B0%D0%BA%D0%B5%D1%82_%D1%81%D1%82%D1%83%D0%B4_%D0%BA%D0%BE%D0%BD%D1%84%D0%B5%D1%80_2023.pdf</a:t>
            </a:r>
            <a:endParaRPr lang="en-US" sz="1300" dirty="0"/>
          </a:p>
          <a:p>
            <a:pPr fontAlgn="base"/>
            <a:r>
              <a:rPr lang="ru-RU" sz="1300" dirty="0"/>
              <a:t>15.</a:t>
            </a:r>
            <a:r>
              <a:rPr lang="ru-RU" sz="1300" b="1" dirty="0"/>
              <a:t>Наумук Римма. </a:t>
            </a:r>
            <a:r>
              <a:rPr lang="ru-RU" sz="1300" b="1" dirty="0" err="1"/>
              <a:t>Фізико-географічні</a:t>
            </a:r>
            <a:r>
              <a:rPr lang="ru-RU" sz="1300" b="1" dirty="0"/>
              <a:t> </a:t>
            </a:r>
            <a:r>
              <a:rPr lang="ru-RU" sz="1300" b="1" dirty="0" err="1"/>
              <a:t>особливості</a:t>
            </a:r>
            <a:r>
              <a:rPr lang="ru-RU" sz="1300" b="1" dirty="0"/>
              <a:t> та </a:t>
            </a:r>
            <a:r>
              <a:rPr lang="ru-RU" sz="1300" b="1" dirty="0" err="1"/>
              <a:t>антропогенна</a:t>
            </a:r>
            <a:r>
              <a:rPr lang="ru-RU" sz="1300" b="1" dirty="0"/>
              <a:t> </a:t>
            </a:r>
            <a:r>
              <a:rPr lang="ru-RU" sz="1300" b="1" dirty="0" err="1"/>
              <a:t>діяльність</a:t>
            </a:r>
            <a:r>
              <a:rPr lang="ru-RU" sz="1300" b="1" dirty="0"/>
              <a:t> в межах </a:t>
            </a:r>
            <a:r>
              <a:rPr lang="ru-RU" sz="1300" b="1" dirty="0" err="1"/>
              <a:t>басейну</a:t>
            </a:r>
            <a:r>
              <a:rPr lang="ru-RU" sz="1300" b="1" dirty="0"/>
              <a:t> </a:t>
            </a:r>
            <a:r>
              <a:rPr lang="ru-RU" sz="1300" b="1" dirty="0" err="1"/>
              <a:t>річки</a:t>
            </a:r>
            <a:r>
              <a:rPr lang="ru-RU" sz="1300" b="1" dirty="0"/>
              <a:t> Сули.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dirty="0"/>
              <a:t>. Полтава. 2023. С. 260-264</a:t>
            </a:r>
            <a:r>
              <a:rPr lang="ru-RU" sz="1300" b="1" u="sng" dirty="0"/>
              <a:t>. (наук. </a:t>
            </a:r>
            <a:r>
              <a:rPr lang="ru-RU" sz="1300" b="1" u="sng" dirty="0" err="1"/>
              <a:t>кер</a:t>
            </a:r>
            <a:r>
              <a:rPr lang="ru-RU" sz="1300" b="1" u="sng" dirty="0"/>
              <a:t>. – </a:t>
            </a:r>
            <a:r>
              <a:rPr lang="ru-RU" sz="1300" b="1" u="sng" dirty="0" err="1"/>
              <a:t>Сергій</a:t>
            </a:r>
            <a:r>
              <a:rPr lang="ru-RU" sz="1300" b="1" u="sng" dirty="0"/>
              <a:t> </a:t>
            </a:r>
            <a:r>
              <a:rPr lang="ru-RU" sz="1300" b="1" u="sng" dirty="0" err="1"/>
              <a:t>Сарнавський</a:t>
            </a:r>
            <a:r>
              <a:rPr lang="ru-RU" sz="1300" b="1" u="sng" dirty="0"/>
              <a:t>) </a:t>
            </a:r>
            <a:r>
              <a:rPr lang="en-US" sz="1300" u="sng" dirty="0">
                <a:hlinkClick r:id="rId2"/>
              </a:rPr>
              <a:t>http://historic.pnpu.edu.ua/wpcontent/uploads/2023/04/%D0%9C%D0%B0%D0%BA%D0%B5%D1%82_%D1%81%D1%82%D1%83%D0%B4_%D0%BA%D0%BE%D0%BD%D1%84%D0%B5%D1%80_2023.pdf</a:t>
            </a:r>
            <a:endParaRPr lang="en-US" sz="1300" u="sng" dirty="0"/>
          </a:p>
          <a:p>
            <a:pPr fontAlgn="base"/>
            <a:r>
              <a:rPr lang="ru-RU" sz="1300" dirty="0"/>
              <a:t>16. </a:t>
            </a:r>
            <a:r>
              <a:rPr lang="ru-RU" sz="1300" b="1" dirty="0" err="1"/>
              <a:t>Одринський</a:t>
            </a:r>
            <a:r>
              <a:rPr lang="ru-RU" sz="1300" b="1" dirty="0"/>
              <a:t> </a:t>
            </a:r>
            <a:r>
              <a:rPr lang="ru-RU" sz="1300" b="1" dirty="0" err="1"/>
              <a:t>Юрій</a:t>
            </a:r>
            <a:r>
              <a:rPr lang="ru-RU" sz="1300" b="1" dirty="0"/>
              <a:t> (</a:t>
            </a:r>
            <a:r>
              <a:rPr lang="ru-RU" sz="1300" b="1" u="sng" dirty="0" err="1"/>
              <a:t>науковий</a:t>
            </a:r>
            <a:r>
              <a:rPr lang="ru-RU" sz="1300" b="1" u="sng" dirty="0"/>
              <a:t> </a:t>
            </a:r>
            <a:r>
              <a:rPr lang="ru-RU" sz="1300" b="1" u="sng" dirty="0" err="1"/>
              <a:t>керівник</a:t>
            </a:r>
            <a:r>
              <a:rPr lang="ru-RU" sz="1300" b="1" u="sng" dirty="0"/>
              <a:t> – доц. Єрмаков В.В</a:t>
            </a:r>
            <a:r>
              <a:rPr lang="ru-RU" sz="1300" b="1" dirty="0"/>
              <a:t>.) </a:t>
            </a:r>
            <a:r>
              <a:rPr lang="ru-RU" sz="1300" b="1" dirty="0" err="1"/>
              <a:t>Умови</a:t>
            </a:r>
            <a:r>
              <a:rPr lang="ru-RU" sz="1300" b="1" dirty="0"/>
              <a:t> </a:t>
            </a:r>
            <a:r>
              <a:rPr lang="ru-RU" sz="1300" b="1" dirty="0" err="1"/>
              <a:t>формування</a:t>
            </a:r>
            <a:r>
              <a:rPr lang="ru-RU" sz="1300" b="1" dirty="0"/>
              <a:t> стоку </a:t>
            </a:r>
            <a:r>
              <a:rPr lang="ru-RU" sz="1300" b="1" dirty="0" err="1"/>
              <a:t>малих</a:t>
            </a:r>
            <a:r>
              <a:rPr lang="ru-RU" sz="1300" b="1" dirty="0"/>
              <a:t> </a:t>
            </a:r>
            <a:r>
              <a:rPr lang="ru-RU" sz="1300" b="1" dirty="0" err="1"/>
              <a:t>річок</a:t>
            </a:r>
            <a:r>
              <a:rPr lang="ru-RU" sz="1300" b="1" dirty="0"/>
              <a:t> </a:t>
            </a:r>
            <a:r>
              <a:rPr lang="ru-RU" sz="1300" b="1" dirty="0" err="1"/>
              <a:t>Полтавщини</a:t>
            </a:r>
            <a:r>
              <a:rPr lang="ru-RU" sz="1300" dirty="0"/>
              <a:t>. </a:t>
            </a:r>
            <a:r>
              <a:rPr lang="ru-RU" sz="1300" i="1" dirty="0" err="1"/>
              <a:t>Збірник</a:t>
            </a:r>
            <a:r>
              <a:rPr lang="ru-RU" sz="1300" i="1" dirty="0"/>
              <a:t> </a:t>
            </a:r>
            <a:r>
              <a:rPr lang="ru-RU" sz="1300" i="1" dirty="0" err="1"/>
              <a:t>матеріалів</a:t>
            </a:r>
            <a:r>
              <a:rPr lang="ru-RU" sz="1300" i="1" dirty="0"/>
              <a:t> ХХ</a:t>
            </a:r>
            <a:r>
              <a:rPr lang="en-US" sz="1300" i="1" dirty="0"/>
              <a:t>V</a:t>
            </a:r>
            <a:r>
              <a:rPr lang="ru-RU" sz="1300" i="1" dirty="0"/>
              <a:t>І </a:t>
            </a:r>
            <a:r>
              <a:rPr lang="ru-RU" sz="1300" i="1" dirty="0" err="1"/>
              <a:t>наукової</a:t>
            </a:r>
            <a:r>
              <a:rPr lang="ru-RU" sz="1300" i="1" dirty="0"/>
              <a:t> </a:t>
            </a:r>
            <a:r>
              <a:rPr lang="ru-RU" sz="1300" i="1" dirty="0" err="1"/>
              <a:t>конференції</a:t>
            </a:r>
            <a:r>
              <a:rPr lang="ru-RU" sz="1300" i="1" dirty="0"/>
              <a:t> </a:t>
            </a:r>
            <a:r>
              <a:rPr lang="ru-RU" sz="1300" i="1" dirty="0" err="1"/>
              <a:t>здобувачів</a:t>
            </a:r>
            <a:r>
              <a:rPr lang="ru-RU" sz="1300" i="1" dirty="0"/>
              <a:t> </a:t>
            </a:r>
            <a:r>
              <a:rPr lang="ru-RU" sz="1300" i="1" dirty="0" err="1"/>
              <a:t>вищої</a:t>
            </a:r>
            <a:r>
              <a:rPr lang="ru-RU" sz="1300" i="1" dirty="0"/>
              <a:t> </a:t>
            </a:r>
            <a:r>
              <a:rPr lang="ru-RU" sz="1300" i="1" dirty="0" err="1"/>
              <a:t>освіти</a:t>
            </a:r>
            <a:r>
              <a:rPr lang="ru-RU" sz="1300" i="1" dirty="0"/>
              <a:t> факультету </a:t>
            </a:r>
            <a:r>
              <a:rPr lang="ru-RU" sz="1300" i="1" dirty="0" err="1"/>
              <a:t>історії</a:t>
            </a:r>
            <a:r>
              <a:rPr lang="ru-RU" sz="1300" i="1" dirty="0"/>
              <a:t> та </a:t>
            </a:r>
            <a:r>
              <a:rPr lang="ru-RU" sz="1300" i="1" dirty="0" err="1"/>
              <a:t>географії</a:t>
            </a:r>
            <a:r>
              <a:rPr lang="ru-RU" sz="1300" i="1" dirty="0"/>
              <a:t>. Полтава.</a:t>
            </a:r>
            <a:r>
              <a:rPr lang="ru-RU" sz="1300" dirty="0"/>
              <a:t> 2023. С. 252 – 253. </a:t>
            </a:r>
            <a:r>
              <a:rPr lang="en-US" sz="1300" u="sng" dirty="0">
                <a:hlinkClick r:id="rId2"/>
              </a:rPr>
              <a:t>http://historic.pnpu.edu.ua/wpcontent/uploads/2023/04/%D0%9C%D0%B0%D0%BA%D0%B5%D1%82_%D1%81%D1%82%D1%83%D0%B4_%D0%BA%D0%BE%D0%BD%D1%84%D0%B5%D1%80_2023.pdf</a:t>
            </a:r>
            <a:endParaRPr lang="en-US" sz="1300" dirty="0"/>
          </a:p>
          <a:p>
            <a:pPr algn="just" fontAlgn="base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1EAC8D-937D-4FDA-8589-19359BB56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063" t="19185" r="24800" b="7980"/>
          <a:stretch/>
        </p:blipFill>
        <p:spPr>
          <a:xfrm>
            <a:off x="539552" y="836712"/>
            <a:ext cx="2366570" cy="332599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4F0E71-89BB-4516-9F0F-415F34C9E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13" t="30390" r="20863" b="19186"/>
          <a:stretch/>
        </p:blipFill>
        <p:spPr>
          <a:xfrm>
            <a:off x="357523" y="3979719"/>
            <a:ext cx="3312368" cy="259228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4500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55512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/>
              <a:t>Асистент Копилець Є.В. і доцент </a:t>
            </a:r>
            <a:r>
              <a:rPr lang="uk-UA" sz="2000" dirty="0" err="1" smtClean="0"/>
              <a:t>Закалюжний</a:t>
            </a:r>
            <a:r>
              <a:rPr lang="uk-UA" sz="2000" dirty="0" smtClean="0"/>
              <a:t> В.М. – учасники науково-краєзнавчої  експедиції  «</a:t>
            </a:r>
            <a:r>
              <a:rPr lang="uk-UA" sz="2000" dirty="0" err="1"/>
              <a:t>Парасоцький</a:t>
            </a:r>
            <a:r>
              <a:rPr lang="uk-UA" sz="2000" dirty="0"/>
              <a:t> ліс – патріарх українських дібров</a:t>
            </a:r>
            <a:r>
              <a:rPr lang="uk-UA" sz="2000" dirty="0" smtClean="0"/>
              <a:t>» </a:t>
            </a:r>
            <a:r>
              <a:rPr lang="ru-RU" sz="2000" dirty="0"/>
              <a:t> 3.11.2023 р</a:t>
            </a:r>
            <a:r>
              <a:rPr lang="ru-RU" sz="2000" dirty="0" smtClean="0"/>
              <a:t>.</a:t>
            </a:r>
            <a:endParaRPr lang="uk-UA" sz="2000" dirty="0"/>
          </a:p>
        </p:txBody>
      </p:sp>
      <p:pic>
        <p:nvPicPr>
          <p:cNvPr id="2051" name="Picture 3" descr="D:\d\Анжела\робота\ПНПУ\НМК 2013-14\2023-24 н.р\Наука\Звіт з науки кафедри\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203468"/>
            <a:ext cx="5421454" cy="402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\Анжела\робота\ПНПУ\НМК 2013-14\2023-24 н.р\Наука\Звіт з науки кафедри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4" b="5725"/>
          <a:stretch/>
        </p:blipFill>
        <p:spPr bwMode="auto">
          <a:xfrm>
            <a:off x="3779913" y="3505231"/>
            <a:ext cx="5364088" cy="322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11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67544" y="399"/>
            <a:ext cx="844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МІЖНАРОДНА  ДІЯЛЬНІСТЬ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23592" y="764704"/>
            <a:ext cx="914400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err="1"/>
              <a:t>Міжнародний</a:t>
            </a:r>
            <a:r>
              <a:rPr lang="ru-RU" sz="1400" dirty="0"/>
              <a:t> </a:t>
            </a:r>
            <a:r>
              <a:rPr lang="ru-RU" sz="1400" dirty="0" err="1"/>
              <a:t>освітній</a:t>
            </a:r>
            <a:r>
              <a:rPr lang="ru-RU" sz="1400" dirty="0"/>
              <a:t> проєкт «</a:t>
            </a:r>
            <a:r>
              <a:rPr lang="en-AU" sz="1400" dirty="0"/>
              <a:t>Geographic education for sustainable development / </a:t>
            </a:r>
            <a:r>
              <a:rPr lang="ru-RU" sz="1400" dirty="0" err="1"/>
              <a:t>Географічна</a:t>
            </a:r>
            <a:r>
              <a:rPr lang="ru-RU" sz="1400" dirty="0"/>
              <a:t> </a:t>
            </a:r>
            <a:r>
              <a:rPr lang="ru-RU" sz="1400" dirty="0" err="1"/>
              <a:t>освіта</a:t>
            </a:r>
            <a:r>
              <a:rPr lang="ru-RU" sz="1400" dirty="0"/>
              <a:t> для </a:t>
            </a:r>
            <a:r>
              <a:rPr lang="ru-RU" sz="1400" dirty="0" err="1"/>
              <a:t>сталого</a:t>
            </a:r>
            <a:r>
              <a:rPr lang="ru-RU" sz="1400" dirty="0"/>
              <a:t> </a:t>
            </a:r>
            <a:r>
              <a:rPr lang="ru-RU" sz="1400" dirty="0" err="1"/>
              <a:t>розвитку</a:t>
            </a:r>
            <a:r>
              <a:rPr lang="ru-RU" sz="1400" dirty="0"/>
              <a:t>» в рамках </a:t>
            </a:r>
            <a:r>
              <a:rPr lang="ru-RU" sz="1400" dirty="0" err="1"/>
              <a:t>реалізації</a:t>
            </a:r>
            <a:r>
              <a:rPr lang="ru-RU" sz="1400" dirty="0"/>
              <a:t> проекту </a:t>
            </a:r>
            <a:r>
              <a:rPr lang="en-AU" sz="1400" dirty="0"/>
              <a:t>ERASMUS+ project International </a:t>
            </a:r>
            <a:r>
              <a:rPr lang="en-AU" sz="1400" dirty="0" smtClean="0"/>
              <a:t>cooperation</a:t>
            </a:r>
            <a:r>
              <a:rPr lang="ru-RU" sz="1400" dirty="0" smtClean="0"/>
              <a:t>. Цикл </a:t>
            </a:r>
            <a:r>
              <a:rPr lang="ru-RU" sz="1400" dirty="0" err="1" smtClean="0"/>
              <a:t>гостьових</a:t>
            </a:r>
            <a:r>
              <a:rPr lang="ru-RU" sz="1400" dirty="0" smtClean="0"/>
              <a:t> </a:t>
            </a:r>
            <a:r>
              <a:rPr lang="ru-RU" sz="1400" dirty="0" err="1" smtClean="0"/>
              <a:t>лекцій</a:t>
            </a:r>
            <a:r>
              <a:rPr lang="ru-RU" sz="1400" dirty="0"/>
              <a:t> </a:t>
            </a:r>
            <a:r>
              <a:rPr lang="ru-RU" sz="1400" dirty="0" err="1" smtClean="0"/>
              <a:t>викладачів</a:t>
            </a:r>
            <a:r>
              <a:rPr lang="ru-RU" sz="1400" dirty="0" smtClean="0"/>
              <a:t> </a:t>
            </a:r>
            <a:r>
              <a:rPr lang="ru-RU" sz="1400" dirty="0" err="1" smtClean="0"/>
              <a:t>Університетського</a:t>
            </a:r>
            <a:r>
              <a:rPr lang="ru-RU" sz="1400" dirty="0" smtClean="0"/>
              <a:t> </a:t>
            </a:r>
            <a:r>
              <a:rPr lang="ru-RU" sz="1400" dirty="0" err="1" smtClean="0"/>
              <a:t>коледжу</a:t>
            </a:r>
            <a:r>
              <a:rPr lang="ru-RU" sz="1400" dirty="0" smtClean="0"/>
              <a:t> Копенгагена  (</a:t>
            </a:r>
            <a:r>
              <a:rPr lang="ru-RU" sz="1400" dirty="0" err="1" smtClean="0"/>
              <a:t>Данія</a:t>
            </a:r>
            <a:r>
              <a:rPr lang="ru-RU" sz="1400" dirty="0" smtClean="0"/>
              <a:t>) - </a:t>
            </a:r>
            <a:r>
              <a:rPr lang="en-AU" sz="1400" dirty="0" smtClean="0"/>
              <a:t>Peter </a:t>
            </a:r>
            <a:r>
              <a:rPr lang="en-AU" sz="1400" dirty="0"/>
              <a:t>Mikael Hansen</a:t>
            </a:r>
            <a:r>
              <a:rPr lang="en-AU" sz="1400" dirty="0" smtClean="0"/>
              <a:t>,</a:t>
            </a:r>
            <a:r>
              <a:rPr lang="uk-UA" sz="1400" dirty="0" smtClean="0"/>
              <a:t> </a:t>
            </a:r>
            <a:r>
              <a:rPr lang="en-AU" sz="1400" dirty="0" err="1" smtClean="0"/>
              <a:t>Ditte</a:t>
            </a:r>
            <a:r>
              <a:rPr lang="en-AU" sz="1400" dirty="0" smtClean="0"/>
              <a:t> </a:t>
            </a:r>
            <a:r>
              <a:rPr lang="en-AU" sz="1400" dirty="0"/>
              <a:t>Marie </a:t>
            </a:r>
            <a:r>
              <a:rPr lang="en-AU" sz="1400" dirty="0" err="1" smtClean="0"/>
              <a:t>Pagaard</a:t>
            </a:r>
            <a:r>
              <a:rPr lang="uk-UA" sz="1400" dirty="0" smtClean="0"/>
              <a:t>: </a:t>
            </a:r>
          </a:p>
          <a:p>
            <a:r>
              <a:rPr lang="uk-UA" sz="1400" dirty="0"/>
              <a:t>«</a:t>
            </a:r>
            <a:r>
              <a:rPr lang="uk-UA" sz="1400" dirty="0" err="1"/>
              <a:t>Energy</a:t>
            </a:r>
            <a:r>
              <a:rPr lang="uk-UA" sz="1400" dirty="0"/>
              <a:t> – </a:t>
            </a:r>
            <a:r>
              <a:rPr lang="uk-UA" sz="1400" dirty="0" err="1"/>
              <a:t>an</a:t>
            </a:r>
            <a:r>
              <a:rPr lang="uk-UA" sz="1400" dirty="0"/>
              <a:t> </a:t>
            </a:r>
            <a:r>
              <a:rPr lang="uk-UA" sz="1400" dirty="0" err="1"/>
              <a:t>example</a:t>
            </a:r>
            <a:r>
              <a:rPr lang="uk-UA" sz="1400" dirty="0"/>
              <a:t> </a:t>
            </a:r>
            <a:r>
              <a:rPr lang="uk-UA" sz="1400" dirty="0" err="1"/>
              <a:t>of</a:t>
            </a:r>
            <a:r>
              <a:rPr lang="uk-UA" sz="1400" dirty="0"/>
              <a:t> a UN </a:t>
            </a:r>
            <a:r>
              <a:rPr lang="uk-UA" sz="1400" dirty="0" err="1"/>
              <a:t>Goal</a:t>
            </a:r>
            <a:r>
              <a:rPr lang="uk-UA" sz="1400" dirty="0"/>
              <a:t>. </a:t>
            </a:r>
            <a:r>
              <a:rPr lang="uk-UA" sz="1400" dirty="0" err="1"/>
              <a:t>Consumption</a:t>
            </a:r>
            <a:r>
              <a:rPr lang="uk-UA" sz="1400" dirty="0"/>
              <a:t> </a:t>
            </a:r>
            <a:r>
              <a:rPr lang="uk-UA" sz="1400" dirty="0" err="1"/>
              <a:t>and</a:t>
            </a:r>
            <a:r>
              <a:rPr lang="uk-UA" sz="1400" dirty="0"/>
              <a:t> </a:t>
            </a:r>
            <a:r>
              <a:rPr lang="uk-UA" sz="1400" dirty="0" err="1"/>
              <a:t>production</a:t>
            </a:r>
            <a:r>
              <a:rPr lang="uk-UA" sz="1400" dirty="0"/>
              <a:t>, </a:t>
            </a:r>
            <a:r>
              <a:rPr lang="uk-UA" sz="1400" dirty="0" err="1"/>
              <a:t>globally</a:t>
            </a:r>
            <a:r>
              <a:rPr lang="uk-UA" sz="1400" dirty="0"/>
              <a:t> </a:t>
            </a:r>
            <a:r>
              <a:rPr lang="uk-UA" sz="1400" dirty="0" err="1"/>
              <a:t>and</a:t>
            </a:r>
            <a:r>
              <a:rPr lang="uk-UA" sz="1400" dirty="0"/>
              <a:t> </a:t>
            </a:r>
            <a:r>
              <a:rPr lang="uk-UA" sz="1400" dirty="0" err="1"/>
              <a:t>in</a:t>
            </a:r>
            <a:r>
              <a:rPr lang="uk-UA" sz="1400" dirty="0"/>
              <a:t> </a:t>
            </a:r>
            <a:r>
              <a:rPr lang="uk-UA" sz="1400" dirty="0" err="1"/>
              <a:t>Europe</a:t>
            </a:r>
            <a:r>
              <a:rPr lang="uk-UA" sz="1400" dirty="0"/>
              <a:t>. </a:t>
            </a:r>
            <a:r>
              <a:rPr lang="uk-UA" sz="1400" dirty="0" err="1"/>
              <a:t>Sustainability</a:t>
            </a:r>
            <a:r>
              <a:rPr lang="uk-UA" sz="1400" dirty="0"/>
              <a:t> </a:t>
            </a:r>
            <a:r>
              <a:rPr lang="uk-UA" sz="1400" dirty="0" err="1"/>
              <a:t>and</a:t>
            </a:r>
            <a:r>
              <a:rPr lang="uk-UA" sz="1400" dirty="0"/>
              <a:t> </a:t>
            </a:r>
            <a:r>
              <a:rPr lang="uk-UA" sz="1400" dirty="0" err="1"/>
              <a:t>Geopolitics</a:t>
            </a:r>
            <a:r>
              <a:rPr lang="uk-UA" sz="1400" dirty="0"/>
              <a:t> / Енергетика – приклад цілі ООН. Споживання та виробництво в усьому світі та у Європі. Стійкість і геополітика» (10.10);</a:t>
            </a:r>
            <a:endParaRPr lang="ru-RU" sz="1400" dirty="0"/>
          </a:p>
          <a:p>
            <a:r>
              <a:rPr lang="uk-UA" sz="1400" dirty="0"/>
              <a:t>«</a:t>
            </a:r>
            <a:r>
              <a:rPr lang="uk-UA" sz="1400" dirty="0" err="1"/>
              <a:t>General</a:t>
            </a:r>
            <a:r>
              <a:rPr lang="uk-UA" sz="1400" dirty="0"/>
              <a:t> UN </a:t>
            </a:r>
            <a:r>
              <a:rPr lang="uk-UA" sz="1400" dirty="0" err="1"/>
              <a:t>Goals</a:t>
            </a:r>
            <a:r>
              <a:rPr lang="uk-UA" sz="1400" dirty="0"/>
              <a:t>: </a:t>
            </a:r>
            <a:r>
              <a:rPr lang="uk-UA" sz="1400" dirty="0" err="1"/>
              <a:t>current</a:t>
            </a:r>
            <a:r>
              <a:rPr lang="uk-UA" sz="1400" dirty="0"/>
              <a:t> </a:t>
            </a:r>
            <a:r>
              <a:rPr lang="uk-UA" sz="1400" dirty="0" err="1"/>
              <a:t>state</a:t>
            </a:r>
            <a:r>
              <a:rPr lang="uk-UA" sz="1400" dirty="0"/>
              <a:t> </a:t>
            </a:r>
            <a:r>
              <a:rPr lang="uk-UA" sz="1400" dirty="0" err="1"/>
              <a:t>and</a:t>
            </a:r>
            <a:r>
              <a:rPr lang="uk-UA" sz="1400" dirty="0"/>
              <a:t> </a:t>
            </a:r>
            <a:r>
              <a:rPr lang="uk-UA" sz="1400" dirty="0" err="1"/>
              <a:t>possibilities</a:t>
            </a:r>
            <a:r>
              <a:rPr lang="uk-UA" sz="1400" dirty="0"/>
              <a:t> </a:t>
            </a:r>
            <a:r>
              <a:rPr lang="uk-UA" sz="1400" dirty="0" err="1"/>
              <a:t>of</a:t>
            </a:r>
            <a:r>
              <a:rPr lang="uk-UA" sz="1400" dirty="0"/>
              <a:t> </a:t>
            </a:r>
            <a:r>
              <a:rPr lang="uk-UA" sz="1400" dirty="0" err="1"/>
              <a:t>achievement</a:t>
            </a:r>
            <a:r>
              <a:rPr lang="uk-UA" sz="1400" dirty="0"/>
              <a:t> / Глобальні Цілі ООН: сучасний стан і можливості досягнення» (31.10);</a:t>
            </a:r>
            <a:endParaRPr lang="ru-RU" sz="1400" dirty="0"/>
          </a:p>
          <a:p>
            <a:r>
              <a:rPr lang="uk-UA" sz="1400" dirty="0"/>
              <a:t>«</a:t>
            </a:r>
            <a:r>
              <a:rPr lang="uk-UA" sz="1400" dirty="0" err="1"/>
              <a:t>Education</a:t>
            </a:r>
            <a:r>
              <a:rPr lang="uk-UA" sz="1400" dirty="0"/>
              <a:t> </a:t>
            </a:r>
            <a:r>
              <a:rPr lang="uk-UA" sz="1400" dirty="0" err="1"/>
              <a:t>for</a:t>
            </a:r>
            <a:r>
              <a:rPr lang="uk-UA" sz="1400" dirty="0"/>
              <a:t> </a:t>
            </a:r>
            <a:r>
              <a:rPr lang="uk-UA" sz="1400" dirty="0" err="1"/>
              <a:t>Sustainable</a:t>
            </a:r>
            <a:r>
              <a:rPr lang="uk-UA" sz="1400" dirty="0"/>
              <a:t> </a:t>
            </a:r>
            <a:r>
              <a:rPr lang="uk-UA" sz="1400" dirty="0" err="1"/>
              <a:t>Development</a:t>
            </a:r>
            <a:r>
              <a:rPr lang="uk-UA" sz="1400" dirty="0"/>
              <a:t> (EDS) – </a:t>
            </a:r>
            <a:r>
              <a:rPr lang="uk-UA" sz="1400" dirty="0" err="1"/>
              <a:t>why</a:t>
            </a:r>
            <a:r>
              <a:rPr lang="uk-UA" sz="1400" dirty="0"/>
              <a:t> </a:t>
            </a:r>
            <a:r>
              <a:rPr lang="uk-UA" sz="1400" dirty="0" err="1"/>
              <a:t>and</a:t>
            </a:r>
            <a:r>
              <a:rPr lang="uk-UA" sz="1400" dirty="0"/>
              <a:t> </a:t>
            </a:r>
            <a:r>
              <a:rPr lang="uk-UA" sz="1400" dirty="0" err="1"/>
              <a:t>how</a:t>
            </a:r>
            <a:r>
              <a:rPr lang="uk-UA" sz="1400" dirty="0"/>
              <a:t>? / Освіта для сталого розвитку (ОСР) – чому і як?» (14.11);</a:t>
            </a:r>
            <a:endParaRPr lang="ru-RU" sz="1400" dirty="0"/>
          </a:p>
          <a:p>
            <a:r>
              <a:rPr lang="uk-UA" sz="1400" dirty="0"/>
              <a:t>«</a:t>
            </a:r>
            <a:r>
              <a:rPr lang="uk-UA" sz="1400" dirty="0" err="1"/>
              <a:t>Outdoor</a:t>
            </a:r>
            <a:r>
              <a:rPr lang="uk-UA" sz="1400" dirty="0"/>
              <a:t> </a:t>
            </a:r>
            <a:r>
              <a:rPr lang="uk-UA" sz="1400" dirty="0" err="1"/>
              <a:t>didactics</a:t>
            </a:r>
            <a:r>
              <a:rPr lang="uk-UA" sz="1400" dirty="0"/>
              <a:t>. </a:t>
            </a:r>
            <a:r>
              <a:rPr lang="uk-UA" sz="1400" dirty="0" err="1"/>
              <a:t>Generic</a:t>
            </a:r>
            <a:r>
              <a:rPr lang="uk-UA" sz="1400" dirty="0"/>
              <a:t> </a:t>
            </a:r>
            <a:r>
              <a:rPr lang="uk-UA" sz="1400" dirty="0" err="1"/>
              <a:t>model</a:t>
            </a:r>
            <a:r>
              <a:rPr lang="uk-UA" sz="1400" dirty="0"/>
              <a:t>. </a:t>
            </a:r>
            <a:r>
              <a:rPr lang="uk-UA" sz="1400" dirty="0" err="1"/>
              <a:t>Theory</a:t>
            </a:r>
            <a:r>
              <a:rPr lang="uk-UA" sz="1400" dirty="0"/>
              <a:t>. </a:t>
            </a:r>
            <a:r>
              <a:rPr lang="uk-UA" sz="1400" dirty="0" err="1"/>
              <a:t>Examples</a:t>
            </a:r>
            <a:r>
              <a:rPr lang="uk-UA" sz="1400" dirty="0"/>
              <a:t> </a:t>
            </a:r>
            <a:r>
              <a:rPr lang="uk-UA" sz="1400" dirty="0" err="1"/>
              <a:t>from</a:t>
            </a:r>
            <a:r>
              <a:rPr lang="uk-UA" sz="1400" dirty="0"/>
              <a:t> </a:t>
            </a:r>
            <a:r>
              <a:rPr lang="uk-UA" sz="1400" dirty="0" err="1"/>
              <a:t>Denmark</a:t>
            </a:r>
            <a:r>
              <a:rPr lang="uk-UA" sz="1400" dirty="0"/>
              <a:t> (KP) </a:t>
            </a:r>
            <a:r>
              <a:rPr lang="uk-UA" sz="1400" dirty="0" err="1"/>
              <a:t>and</a:t>
            </a:r>
            <a:r>
              <a:rPr lang="uk-UA" sz="1400" dirty="0"/>
              <a:t> </a:t>
            </a:r>
            <a:r>
              <a:rPr lang="uk-UA" sz="1400" dirty="0" err="1"/>
              <a:t>Ukraine</a:t>
            </a:r>
            <a:r>
              <a:rPr lang="uk-UA" sz="1400" dirty="0"/>
              <a:t> (PNPU) / Виїзна дидактика. Загальна модель. Теорія. Приклади з Данії (KP) та України (ПНПУ імені В. Г. Короленка)» (28.11</a:t>
            </a:r>
            <a:r>
              <a:rPr lang="uk-UA" sz="1400" dirty="0" smtClean="0"/>
              <a:t>).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" y="3033250"/>
            <a:ext cx="4219971" cy="239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" y="5013176"/>
            <a:ext cx="3967064" cy="1769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23" y="2982412"/>
            <a:ext cx="4329515" cy="2384728"/>
          </a:xfrm>
          <a:prstGeom prst="rect">
            <a:avLst/>
          </a:prstGeom>
        </p:spPr>
      </p:pic>
      <p:pic>
        <p:nvPicPr>
          <p:cNvPr id="1026" name="Picture 2" descr="D:\d\Анжела\робота\ПНПУ\НМК 2013-14\2023-24 н.р\Новини\Петер Дидактика\Новина на сайт Петер Дидактика\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35" y="4577479"/>
            <a:ext cx="4570768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89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83671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Федій Олександр Анатолійович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проходив міжнародне стажування: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/>
              <a:t>Естонії</a:t>
            </a:r>
            <a:r>
              <a:rPr lang="ru-RU" dirty="0"/>
              <a:t>, м. Тарту з теми </a:t>
            </a:r>
            <a:r>
              <a:rPr lang="en-US" dirty="0"/>
              <a:t>«Sharing EU multilingual education policymaking practices in Ukraine» (</a:t>
            </a:r>
            <a:r>
              <a:rPr lang="ru-RU" dirty="0" err="1"/>
              <a:t>від</a:t>
            </a:r>
            <a:r>
              <a:rPr lang="ru-RU" dirty="0"/>
              <a:t> проекту </a:t>
            </a:r>
            <a:r>
              <a:rPr lang="en-US" dirty="0" err="1"/>
              <a:t>MultiEd</a:t>
            </a:r>
            <a:r>
              <a:rPr lang="en-US" dirty="0"/>
              <a:t> </a:t>
            </a:r>
            <a:r>
              <a:rPr lang="ru-RU" dirty="0" err="1"/>
              <a:t>програми</a:t>
            </a:r>
            <a:r>
              <a:rPr lang="ru-RU" dirty="0"/>
              <a:t> </a:t>
            </a:r>
            <a:r>
              <a:rPr lang="en-US" dirty="0"/>
              <a:t>Erasmus Plus)</a:t>
            </a:r>
            <a:r>
              <a:rPr lang="en-US" b="1" dirty="0"/>
              <a:t> </a:t>
            </a:r>
            <a:r>
              <a:rPr lang="en-US" dirty="0"/>
              <a:t>(On-line)</a:t>
            </a:r>
            <a:r>
              <a:rPr lang="uk-UA" dirty="0"/>
              <a:t> </a:t>
            </a:r>
            <a:r>
              <a:rPr lang="x-none" dirty="0"/>
              <a:t>28.04.2023</a:t>
            </a:r>
            <a:r>
              <a:rPr lang="uk-UA" dirty="0"/>
              <a:t> р., </a:t>
            </a:r>
            <a:r>
              <a:rPr lang="ru-RU" dirty="0"/>
              <a:t>4 год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7544" y="399"/>
            <a:ext cx="844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МІЖНАРОДНА  ДІЯЛЬНІСТЬ</a:t>
            </a:r>
          </a:p>
        </p:txBody>
      </p:sp>
      <p:sp>
        <p:nvSpPr>
          <p:cNvPr id="7" name="Прямокутник 1">
            <a:extLst>
              <a:ext uri="{FF2B5EF4-FFF2-40B4-BE49-F238E27FC236}">
                <a16:creationId xmlns:a16="http://schemas.microsoft.com/office/drawing/2014/main" xmlns="" id="{8D39E15F-11DB-45C5-8A12-46D13FDAFB3B}"/>
              </a:ext>
            </a:extLst>
          </p:cNvPr>
          <p:cNvSpPr/>
          <p:nvPr/>
        </p:nvSpPr>
        <p:spPr>
          <a:xfrm>
            <a:off x="0" y="1913930"/>
            <a:ext cx="9144000" cy="13542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Єрмаков Вячеслав </a:t>
            </a:r>
            <a:r>
              <a:rPr lang="ru-RU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Володимирович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проходив міжнародне стажування: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/>
              <a:t>Італія</a:t>
            </a:r>
            <a:r>
              <a:rPr lang="ru-RU" dirty="0"/>
              <a:t>,</a:t>
            </a:r>
            <a:r>
              <a:rPr lang="en-US" dirty="0" err="1"/>
              <a:t>Università</a:t>
            </a:r>
            <a:r>
              <a:rPr lang="uk-UA" sz="1400" dirty="0"/>
              <a:t> </a:t>
            </a:r>
            <a:r>
              <a:rPr lang="en-US" dirty="0" err="1"/>
              <a:t>Ca’Foscari</a:t>
            </a:r>
            <a:r>
              <a:rPr lang="en-US" dirty="0"/>
              <a:t> Venezia</a:t>
            </a:r>
            <a:r>
              <a:rPr lang="uk-UA" dirty="0"/>
              <a:t> з теми </a:t>
            </a:r>
            <a:r>
              <a:rPr lang="ru-RU" dirty="0"/>
              <a:t>«</a:t>
            </a:r>
            <a:r>
              <a:rPr lang="ru-RU" dirty="0" err="1"/>
              <a:t>Управління</a:t>
            </a:r>
            <a:r>
              <a:rPr lang="ru-RU" dirty="0"/>
              <a:t> </a:t>
            </a:r>
            <a:r>
              <a:rPr lang="ru-RU" dirty="0" err="1"/>
              <a:t>науковими</a:t>
            </a:r>
            <a:r>
              <a:rPr lang="ru-RU" dirty="0"/>
              <a:t> та </a:t>
            </a:r>
            <a:r>
              <a:rPr lang="ru-RU" dirty="0" err="1"/>
              <a:t>освітніми</a:t>
            </a:r>
            <a:r>
              <a:rPr lang="ru-RU" dirty="0"/>
              <a:t> </a:t>
            </a:r>
            <a:r>
              <a:rPr lang="ru-RU" dirty="0" err="1"/>
              <a:t>проєктами</a:t>
            </a:r>
            <a:r>
              <a:rPr lang="ru-RU" dirty="0"/>
              <a:t>: </a:t>
            </a:r>
            <a:r>
              <a:rPr lang="ru-RU" dirty="0" err="1"/>
              <a:t>міжнародний</a:t>
            </a:r>
            <a:r>
              <a:rPr lang="ru-RU" dirty="0"/>
              <a:t> </a:t>
            </a:r>
            <a:r>
              <a:rPr lang="ru-RU" dirty="0" err="1"/>
              <a:t>досвід</a:t>
            </a:r>
            <a:r>
              <a:rPr lang="ru-RU" dirty="0"/>
              <a:t>» (“</a:t>
            </a:r>
            <a:r>
              <a:rPr lang="en-US" dirty="0"/>
              <a:t>Management of scientific and educational </a:t>
            </a:r>
            <a:r>
              <a:rPr lang="en-US" dirty="0" err="1"/>
              <a:t>projects:international</a:t>
            </a:r>
            <a:r>
              <a:rPr lang="en-US" dirty="0"/>
              <a:t> experience”)</a:t>
            </a:r>
            <a:r>
              <a:rPr lang="uk-UA" dirty="0"/>
              <a:t> з </a:t>
            </a:r>
            <a:r>
              <a:rPr lang="x-none" dirty="0"/>
              <a:t>16.102023-</a:t>
            </a:r>
            <a:r>
              <a:rPr lang="uk-UA" sz="1400" dirty="0"/>
              <a:t> по </a:t>
            </a:r>
            <a:r>
              <a:rPr lang="x-none" dirty="0"/>
              <a:t>16.12.2023</a:t>
            </a:r>
            <a:r>
              <a:rPr lang="uk-UA" dirty="0"/>
              <a:t> </a:t>
            </a:r>
            <a:r>
              <a:rPr lang="ru-RU" dirty="0" err="1"/>
              <a:t>Сертифікат</a:t>
            </a:r>
            <a:r>
              <a:rPr lang="ru-RU" sz="1400" dirty="0"/>
              <a:t> </a:t>
            </a:r>
            <a:r>
              <a:rPr lang="en-US" dirty="0"/>
              <a:t>ES№ 17624 </a:t>
            </a:r>
            <a:r>
              <a:rPr lang="ru-RU" dirty="0" err="1"/>
              <a:t>від</a:t>
            </a:r>
            <a:r>
              <a:rPr lang="ru-RU" dirty="0"/>
              <a:t> 16.12.2023 р.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014677-385C-4CF7-943C-54230E95FC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85" y="3619712"/>
            <a:ext cx="4128629" cy="293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43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0283" y="806854"/>
            <a:ext cx="9144000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 Любов Петрівна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проходила міжнародне стажування: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Польщі, Люблін з теми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доброчесність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Союзу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 3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квітеня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10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квітня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13374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10.04.2023 (45 год, 1.5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ЄКТС)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Люблін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теми «Неформальна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Союзу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 8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15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 р.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13891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15.05.2023 р. (45 год, 1.5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ЄКТС)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367728" y="-30188"/>
            <a:ext cx="844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МІЖНАРОДНА  ДІЯЛЬНІСТЬ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732B6CE-F966-4D23-BB12-5C0979AC9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8" y="3429000"/>
            <a:ext cx="4436558" cy="3153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51BA3F-3A2A-41AF-9E5D-A0C4BBED6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86" y="3212976"/>
            <a:ext cx="4305666" cy="30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79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836712"/>
            <a:ext cx="9144000" cy="10464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</a:t>
            </a:r>
            <a:r>
              <a:rPr lang="uk-UA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Анжела Анатоліївна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проходила міжнародне стажування:</a:t>
            </a:r>
          </a:p>
          <a:p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Польщі,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Естонія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м. Тарту з теми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«Sharing EU multilingual education policymaking practices in Ukraine»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проекту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MultiEd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Erasmus Plus)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(On-line)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28.04.2023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р., 4 год.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67544" y="399"/>
            <a:ext cx="8449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МІЖНАРОДНА  ДІЯЛЬНІСТЬ</a:t>
            </a:r>
          </a:p>
        </p:txBody>
      </p:sp>
      <p:sp>
        <p:nvSpPr>
          <p:cNvPr id="10" name="Прямокутник 1">
            <a:extLst>
              <a:ext uri="{FF2B5EF4-FFF2-40B4-BE49-F238E27FC236}">
                <a16:creationId xmlns:a16="http://schemas.microsoft.com/office/drawing/2014/main" xmlns="" id="{47BB6D6E-0A4E-4ED9-A4F8-1F3A836BD30C}"/>
              </a:ext>
            </a:extLst>
          </p:cNvPr>
          <p:cNvSpPr/>
          <p:nvPr/>
        </p:nvSpPr>
        <p:spPr>
          <a:xfrm>
            <a:off x="0" y="1895079"/>
            <a:ext cx="9144000" cy="12618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Копилець Євгеній Вікторович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проходив міжнародне стажування:</a:t>
            </a:r>
          </a:p>
          <a:p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Чеській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Республіці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теми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підходи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інтернаціоналізація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 рамках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з 4.10.2023 –по 22.11.2023, 30 год/1 кредит ЄКТС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E3143DD-BF57-4FB1-BFA9-3B37F05DD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21955" r="12201" b="13583"/>
          <a:stretch/>
        </p:blipFill>
        <p:spPr>
          <a:xfrm>
            <a:off x="1907704" y="3400562"/>
            <a:ext cx="4824536" cy="331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97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54971" y="404664"/>
            <a:ext cx="6499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УВАГУ!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356" y="1628800"/>
            <a:ext cx="436302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2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88204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517232"/>
            <a:ext cx="88569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Шуканова А.,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Щуканов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компетентності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магістратури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Г. Короленка)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Педагогічні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2023.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81. С.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96-105.</a:t>
            </a:r>
            <a:endParaRPr lang="uk-UA" dirty="0"/>
          </a:p>
          <a:p>
            <a:endParaRPr lang="uk-UA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718" t="11302" r="39498" b="3730"/>
          <a:stretch/>
        </p:blipFill>
        <p:spPr>
          <a:xfrm>
            <a:off x="1043608" y="1285759"/>
            <a:ext cx="3096344" cy="402293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3533" t="8716" r="40187" b="5868"/>
          <a:stretch/>
        </p:blipFill>
        <p:spPr>
          <a:xfrm>
            <a:off x="4932040" y="1319047"/>
            <a:ext cx="3024336" cy="400520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11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97768" y="5805264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Жалій Т.В.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Здоров’язбереження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учасників освітнього процесу як пріоритет функціонування закладів освіти в умовах воєнного стану.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innovative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technologies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2023. №30. С. 80-84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10.30890/2567-5273.2023-30-00-046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33459" t="14386" r="34951" b="8152"/>
          <a:stretch/>
        </p:blipFill>
        <p:spPr bwMode="auto">
          <a:xfrm>
            <a:off x="4932040" y="1478317"/>
            <a:ext cx="3312368" cy="392584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/>
          <a:srcRect l="33769" t="15492" r="34174" b="4833"/>
          <a:stretch/>
        </p:blipFill>
        <p:spPr bwMode="auto">
          <a:xfrm>
            <a:off x="1043608" y="1484784"/>
            <a:ext cx="2952328" cy="391938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2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97768" y="5805264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267" t="8718" r="42378" b="4101"/>
          <a:stretch/>
        </p:blipFill>
        <p:spPr>
          <a:xfrm>
            <a:off x="1331640" y="1390195"/>
            <a:ext cx="2762235" cy="418666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5085" t="7657" r="41890" b="5553"/>
          <a:stretch/>
        </p:blipFill>
        <p:spPr>
          <a:xfrm>
            <a:off x="5076056" y="1268234"/>
            <a:ext cx="2997160" cy="443058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Прямоугольник 5"/>
          <p:cNvSpPr/>
          <p:nvPr/>
        </p:nvSpPr>
        <p:spPr>
          <a:xfrm>
            <a:off x="512676" y="5712411"/>
            <a:ext cx="81186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Єрмаков Вячеслав, Сарнавський Сергій. </a:t>
            </a:r>
          </a:p>
          <a:p>
            <a:pPr algn="ctr"/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географічних компетентностей учнів при вивченні вод суходолу.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Sources of Pedagogical Skills: The journal / Poltava V. G.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Korolenko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National Pedagogical University. Poltava, 2023. Issue 32. 254  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Series «Pedagogical Sciences»). – 118-123 p. DOI https://doi.org/10.33989/2075146x.2023.32.292653</a:t>
            </a:r>
          </a:p>
        </p:txBody>
      </p:sp>
    </p:spTree>
    <p:extLst>
      <p:ext uri="{BB962C8B-B14F-4D97-AF65-F5344CB8AC3E}">
        <p14:creationId xmlns:p14="http://schemas.microsoft.com/office/powerpoint/2010/main" val="140366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97768" y="5805264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788" y="5787567"/>
            <a:ext cx="8388424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uk-UA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Шуканов П. В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Феномен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дозвіллєвої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діяльності: </a:t>
            </a:r>
            <a:r>
              <a:rPr lang="uk-UA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туризмологічний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дискурс / Г. П. Скляр, Л. В. Дробиш, О. О. Тараненко, М. М. Логвин. </a:t>
            </a:r>
            <a:r>
              <a:rPr lang="uk-UA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Науковий вісник Полтавського університету економіки і торгівлі.</a:t>
            </a:r>
            <a:r>
              <a:rPr lang="uk-UA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Серія «Економічні науки». Випуск № 1 (107), 2023. С. 60-64. DOI : https://doi.org/10.37734/2409-6873-2023-1-8    </a:t>
            </a:r>
            <a:endParaRPr lang="uk-UA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1697" t="14826" r="26732" b="4691"/>
          <a:stretch/>
        </p:blipFill>
        <p:spPr>
          <a:xfrm>
            <a:off x="971600" y="1317425"/>
            <a:ext cx="3096344" cy="444004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2035" t="14417" r="32406" b="7321"/>
          <a:stretch/>
        </p:blipFill>
        <p:spPr>
          <a:xfrm>
            <a:off x="4788024" y="1360821"/>
            <a:ext cx="3528392" cy="436826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6815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39278" y="19478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Публікації у фахових виданнях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внесених</a:t>
            </a:r>
            <a:r>
              <a:rPr lang="ru-RU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 баз </a:t>
            </a:r>
            <a:r>
              <a:rPr lang="ru-RU" sz="3200" dirty="0" err="1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даних</a:t>
            </a:r>
            <a:r>
              <a:rPr lang="uk-UA" sz="3200" dirty="0">
                <a:ln w="18415" cmpd="sng">
                  <a:solidFill>
                    <a:srgbClr val="00B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Index Copernicus</a:t>
            </a:r>
            <a:r>
              <a:rPr lang="uk-UA" sz="32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197768" y="5805264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788" y="5656169"/>
            <a:ext cx="8388424" cy="821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Вішнікіна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Глухота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Віталій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полікультурної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майбутніх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Збірник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Уманського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 3, 2023. С. 48-56.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DOI: </a:t>
            </a:r>
            <a:r>
              <a:rPr lang="en-US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https://doi.org/10.31499/2307-4906.3.2023.289886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620064-654D-4805-BE65-3F9494DBC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9" t="20586" r="26376" b="9381"/>
          <a:stretch/>
        </p:blipFill>
        <p:spPr>
          <a:xfrm>
            <a:off x="3131840" y="1543856"/>
            <a:ext cx="2601764" cy="3826125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46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115616" y="116631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8794758-F111-443A-86DD-BB039554B9DD}"/>
              </a:ext>
            </a:extLst>
          </p:cNvPr>
          <p:cNvSpPr/>
          <p:nvPr/>
        </p:nvSpPr>
        <p:spPr>
          <a:xfrm>
            <a:off x="611560" y="566124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Сарнавський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С.П.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Зміни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водно-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балансових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складових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в межах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лівобережжя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Середнього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Дніпра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за 1961-2020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рр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Гідрологія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гідрохімія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гідроекологія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, 2023. №4 (70)  С. 59-78.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DOI: </a:t>
            </a:r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hlinkClick r:id="rId2"/>
              </a:rPr>
              <a:t>https://doi.org/10.17721/2306-5680.2023.4.5</a:t>
            </a:r>
            <a:endParaRPr lang="x-none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81E3690-AF3A-4B37-AAAA-09860CF75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49" t="20586" r="26376" b="9381"/>
          <a:stretch/>
        </p:blipFill>
        <p:spPr>
          <a:xfrm>
            <a:off x="899591" y="968644"/>
            <a:ext cx="3176995" cy="46720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EBBC99-9CFA-42ED-8C67-6128452A2E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9" t="19185" r="26376" b="13582"/>
          <a:stretch/>
        </p:blipFill>
        <p:spPr>
          <a:xfrm>
            <a:off x="4540695" y="968644"/>
            <a:ext cx="3309368" cy="46720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8489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094385" y="119358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Публікації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у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фахових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виданнях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категорії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Б </a:t>
            </a:r>
          </a:p>
          <a:p>
            <a:pPr algn="ctr"/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(за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профілем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кафедри</a:t>
            </a: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C1CCD1B-97F4-4A75-B90D-9AB363E045FD}"/>
              </a:ext>
            </a:extLst>
          </p:cNvPr>
          <p:cNvSpPr/>
          <p:nvPr/>
        </p:nvSpPr>
        <p:spPr>
          <a:xfrm>
            <a:off x="683568" y="5444590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Федій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Олександр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Галушка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Ліана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Гасанова Самая.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Вплив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компетентнісно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орієнтованих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завдань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картографічного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спрямування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якість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географії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вищій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школі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Ukrainian professional education.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Українська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професійна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освіта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науковий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журнал /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Полтав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нац.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пед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ун-т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імені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В. Г. Короленка. Полтава, 2023. Вип. 13. С. 35-43.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DOI </a:t>
            </a:r>
            <a:r>
              <a:rPr lang="en-US" sz="1600" u="sng" dirty="0">
                <a:solidFill>
                  <a:srgbClr val="0000FF"/>
                </a:solidFill>
                <a:latin typeface="Times New Roman" panose="02020603050405020304" pitchFamily="18" charset="0"/>
                <a:hlinkClick r:id="rId2"/>
              </a:rPr>
              <a:t>https://doi.org/10.33989/2519-8254.2023.13.289937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x-none" sz="16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6383BB-22CD-403E-A7F6-79CB64611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06" t="20518" r="36822" b="9996"/>
          <a:stretch/>
        </p:blipFill>
        <p:spPr>
          <a:xfrm>
            <a:off x="1187624" y="986404"/>
            <a:ext cx="3023039" cy="4299026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E806D2-E04C-486D-A721-C333CAB36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25" t="20586" r="36613" b="10794"/>
          <a:stretch/>
        </p:blipFill>
        <p:spPr>
          <a:xfrm>
            <a:off x="4741722" y="1268760"/>
            <a:ext cx="2807013" cy="3929112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6700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1718</Words>
  <Application>Microsoft Office PowerPoint</Application>
  <PresentationFormat>Экран (4:3)</PresentationFormat>
  <Paragraphs>109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RePack by Diakov</dc:creator>
  <cp:lastModifiedBy>Админ</cp:lastModifiedBy>
  <cp:revision>51</cp:revision>
  <dcterms:created xsi:type="dcterms:W3CDTF">2022-12-28T17:41:21Z</dcterms:created>
  <dcterms:modified xsi:type="dcterms:W3CDTF">2024-01-10T10:02:02Z</dcterms:modified>
</cp:coreProperties>
</file>