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5" r:id="rId2"/>
    <p:sldId id="299" r:id="rId3"/>
    <p:sldId id="306" r:id="rId4"/>
    <p:sldId id="303" r:id="rId5"/>
    <p:sldId id="354" r:id="rId6"/>
    <p:sldId id="353" r:id="rId7"/>
    <p:sldId id="355" r:id="rId8"/>
    <p:sldId id="300" r:id="rId9"/>
    <p:sldId id="278" r:id="rId10"/>
    <p:sldId id="337" r:id="rId11"/>
    <p:sldId id="274" r:id="rId12"/>
    <p:sldId id="272" r:id="rId13"/>
    <p:sldId id="270" r:id="rId14"/>
    <p:sldId id="259" r:id="rId15"/>
    <p:sldId id="268" r:id="rId16"/>
    <p:sldId id="260" r:id="rId17"/>
    <p:sldId id="302" r:id="rId18"/>
    <p:sldId id="275" r:id="rId19"/>
    <p:sldId id="280" r:id="rId20"/>
    <p:sldId id="281" r:id="rId21"/>
    <p:sldId id="282" r:id="rId22"/>
    <p:sldId id="283" r:id="rId23"/>
    <p:sldId id="298" r:id="rId24"/>
    <p:sldId id="284" r:id="rId25"/>
    <p:sldId id="297" r:id="rId26"/>
    <p:sldId id="289" r:id="rId27"/>
    <p:sldId id="296" r:id="rId28"/>
    <p:sldId id="290" r:id="rId29"/>
    <p:sldId id="293" r:id="rId30"/>
    <p:sldId id="294" r:id="rId31"/>
    <p:sldId id="295" r:id="rId32"/>
    <p:sldId id="291" r:id="rId33"/>
    <p:sldId id="33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80F52B4-F634-4C01-B3E1-83F1CD791C03}" type="datetimeFigureOut">
              <a:rPr lang="uk-UA" smtClean="0"/>
              <a:t>24.04.2024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4AB38BB-5A02-4BE1-8A37-9EF248B1A259}" type="slidenum">
              <a:rPr lang="uk-UA" smtClean="0"/>
              <a:t>‹№›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9EA1C9-A29D-4C5B-37AB-9AF13A905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658" y="2924944"/>
            <a:ext cx="5943342" cy="3401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152EF-632B-01B8-B77A-443A8EB8A4CD}"/>
              </a:ext>
            </a:extLst>
          </p:cNvPr>
          <p:cNvSpPr txBox="1"/>
          <p:nvPr/>
        </p:nvSpPr>
        <p:spPr>
          <a:xfrm>
            <a:off x="29428" y="3334577"/>
            <a:ext cx="397625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П. Вішнікіна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педагогічних наук, професор кафедри географії, методики її навчання та туризму ПНПУ імені </a:t>
            </a:r>
          </a:p>
          <a:p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Г. Короленка</a:t>
            </a:r>
          </a:p>
          <a:p>
            <a:endParaRPr lang="ru-RU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ACE64-500E-54B5-19BD-BD2F57990CE4}"/>
              </a:ext>
            </a:extLst>
          </p:cNvPr>
          <p:cNvSpPr txBox="1"/>
          <p:nvPr/>
        </p:nvSpPr>
        <p:spPr>
          <a:xfrm>
            <a:off x="2229787" y="1772816"/>
            <a:ext cx="4684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Кліматограми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FB3F7D-DCE5-B2A1-311B-DF5A2925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78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21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Кліматичні пояси і кліматичні області світу</a:t>
            </a:r>
            <a:endParaRPr lang="uk-UA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36491"/>
            <a:ext cx="87849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Арктичний кліматичний пояс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Субарктичний кліматичний пояс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Помірний кліматичний пояс:</a:t>
            </a:r>
            <a:br>
              <a:rPr lang="uk-UA" sz="22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а) морська кліматична область;</a:t>
            </a:r>
            <a:br>
              <a:rPr lang="uk-UA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б) помірно-континентальна кліматична область;</a:t>
            </a:r>
            <a:br>
              <a:rPr lang="uk-UA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в) континентальна кліматична область;</a:t>
            </a:r>
            <a:br>
              <a:rPr lang="uk-UA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г) мусонна кліматична область.</a:t>
            </a:r>
            <a:br>
              <a:rPr lang="uk-UA" sz="22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Субтропічний кліматичний пояс:</a:t>
            </a:r>
            <a:b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а) середземноморська кліматична область;</a:t>
            </a:r>
            <a:b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б) континентальна кліматична область;</a:t>
            </a:r>
            <a:b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в) мусонна кліматична область;</a:t>
            </a:r>
            <a:b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г) з рівномірним зволоженням (Австралія, Південна Америка).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Тропічний кліматичний пояс:</a:t>
            </a:r>
            <a:br>
              <a:rPr lang="uk-UA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а) пустельна кліматична область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внутрішні та західні території узбережжя материків);</a:t>
            </a:r>
            <a:br>
              <a:rPr lang="uk-UA" sz="2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б) волога кліматична область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(східні узбережжя материків).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Субекваторіальний кліматичний пояс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Екваторіальний кліматичний пояс</a:t>
            </a:r>
            <a:br>
              <a:rPr lang="uk-UA" sz="2400" dirty="0"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7485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клімату можна визначити за амплітудою температур: 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634287"/>
            <a:ext cx="8856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з'являються негативні температури, то це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помірний, субполярний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полярний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кліматичні пояси; 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якщо зимові температури близько нуля, + 3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+ 5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це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субтропіки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 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якщо амплітуда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більша, але зимові температури не опускаються нижче +10, то це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тропічний кліматичний пояс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 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якщо амплітуда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незначна (3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вище +20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значить - це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субекваторіальний кліматичний пояс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 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+ 24º - 26º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упродовж усього року - це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екваторіальний кліматичний пояс;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якщо зниження температури (зима) в січні - це кліматограма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північної півкулі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якщо зниження температури (зима) в липні - це кліматограма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південної півкулі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80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48806"/>
            <a:ext cx="8880921" cy="6448546"/>
          </a:xfrm>
        </p:spPr>
        <p:txBody>
          <a:bodyPr>
            <a:normAutofit fontScale="90000"/>
          </a:bodyPr>
          <a:lstStyle/>
          <a:p>
            <a:pPr algn="l"/>
            <a:br>
              <a:rPr lang="uk-UA" sz="1800" dirty="0">
                <a:solidFill>
                  <a:schemeClr val="tx1"/>
                </a:solidFill>
              </a:rPr>
            </a:br>
            <a:br>
              <a:rPr lang="uk-UA" sz="1800" dirty="0">
                <a:solidFill>
                  <a:schemeClr val="tx1"/>
                </a:solidFill>
              </a:rPr>
            </a:br>
            <a:br>
              <a:rPr lang="uk-UA" sz="1800" dirty="0">
                <a:solidFill>
                  <a:schemeClr val="tx1"/>
                </a:solidFill>
              </a:rPr>
            </a:br>
            <a:br>
              <a:rPr lang="uk-UA" sz="1800" dirty="0">
                <a:solidFill>
                  <a:schemeClr val="tx1"/>
                </a:solidFill>
              </a:rPr>
            </a:br>
            <a:br>
              <a:rPr lang="uk-UA" sz="1800" dirty="0">
                <a:solidFill>
                  <a:schemeClr val="tx1"/>
                </a:solidFill>
              </a:rPr>
            </a:br>
            <a:br>
              <a:rPr lang="uk-UA" sz="1800" dirty="0">
                <a:solidFill>
                  <a:schemeClr val="tx1"/>
                </a:solidFill>
              </a:rPr>
            </a:br>
            <a:br>
              <a:rPr lang="uk-UA" sz="1800" dirty="0">
                <a:solidFill>
                  <a:schemeClr val="tx1"/>
                </a:solidFill>
              </a:rPr>
            </a:br>
            <a:br>
              <a:rPr lang="uk-UA" sz="1800" dirty="0">
                <a:solidFill>
                  <a:schemeClr val="tx1"/>
                </a:solidFill>
              </a:rPr>
            </a:br>
            <a:r>
              <a:rPr lang="uk-UA" sz="2700" dirty="0">
                <a:solidFill>
                  <a:schemeClr val="tx1"/>
                </a:solidFill>
              </a:rPr>
              <a:t>1) </a:t>
            </a:r>
            <a:r>
              <a:rPr lang="uk-UA" sz="2700" b="1" dirty="0">
                <a:solidFill>
                  <a:schemeClr val="tx1"/>
                </a:solidFill>
              </a:rPr>
              <a:t>мусонний клімат: </a:t>
            </a:r>
            <a:r>
              <a:rPr lang="uk-UA" sz="2700" dirty="0">
                <a:solidFill>
                  <a:schemeClr val="tx1"/>
                </a:solidFill>
              </a:rPr>
              <a:t>в зимовий час опадів мало, а 2/3 опадів випадає влітку (в </a:t>
            </a:r>
            <a:r>
              <a:rPr lang="uk-UA" sz="2700" i="1" dirty="0">
                <a:solidFill>
                  <a:schemeClr val="tx1"/>
                </a:solidFill>
              </a:rPr>
              <a:t>помірному поясі </a:t>
            </a:r>
            <a:r>
              <a:rPr lang="uk-UA" sz="2700" dirty="0">
                <a:solidFill>
                  <a:schemeClr val="tx1"/>
                </a:solidFill>
              </a:rPr>
              <a:t>в такому кліматі річна кількість не перевищує 800 мм, а в </a:t>
            </a:r>
            <a:r>
              <a:rPr lang="uk-UA" sz="2700" i="1" dirty="0">
                <a:solidFill>
                  <a:schemeClr val="tx1"/>
                </a:solidFill>
              </a:rPr>
              <a:t>субтропіках</a:t>
            </a:r>
            <a:r>
              <a:rPr lang="uk-UA" sz="2700" dirty="0">
                <a:solidFill>
                  <a:schemeClr val="tx1"/>
                </a:solidFill>
              </a:rPr>
              <a:t> досягає 1500 мм); </a:t>
            </a:r>
            <a:br>
              <a:rPr lang="uk-UA" sz="2700" dirty="0">
                <a:solidFill>
                  <a:schemeClr val="tx1"/>
                </a:solidFill>
              </a:rPr>
            </a:br>
            <a:r>
              <a:rPr lang="uk-UA" sz="2700" dirty="0">
                <a:solidFill>
                  <a:schemeClr val="tx1"/>
                </a:solidFill>
              </a:rPr>
              <a:t>2)  </a:t>
            </a:r>
            <a:r>
              <a:rPr lang="uk-UA" sz="2700" b="1" dirty="0">
                <a:solidFill>
                  <a:schemeClr val="tx1"/>
                </a:solidFill>
              </a:rPr>
              <a:t>середземноморський субтропічний клімат: </a:t>
            </a:r>
            <a:r>
              <a:rPr lang="uk-UA" sz="2700" dirty="0">
                <a:solidFill>
                  <a:schemeClr val="tx1"/>
                </a:solidFill>
              </a:rPr>
              <a:t>в літній час опадів дуже мало, а взимку - багато (середньорічне від 700 до 1000 мм), ; </a:t>
            </a:r>
            <a:br>
              <a:rPr lang="uk-UA" sz="2700" dirty="0">
                <a:solidFill>
                  <a:schemeClr val="tx1"/>
                </a:solidFill>
              </a:rPr>
            </a:br>
            <a:r>
              <a:rPr lang="uk-UA" sz="2700" dirty="0">
                <a:solidFill>
                  <a:schemeClr val="tx1"/>
                </a:solidFill>
              </a:rPr>
              <a:t>3) </a:t>
            </a:r>
            <a:r>
              <a:rPr lang="uk-UA" sz="2700" b="1" dirty="0">
                <a:solidFill>
                  <a:schemeClr val="tx1"/>
                </a:solidFill>
              </a:rPr>
              <a:t>напівпустинний</a:t>
            </a:r>
            <a:r>
              <a:rPr lang="uk-UA" sz="2700" dirty="0">
                <a:solidFill>
                  <a:schemeClr val="tx1"/>
                </a:solidFill>
              </a:rPr>
              <a:t> або </a:t>
            </a:r>
            <a:r>
              <a:rPr lang="uk-UA" sz="2700" b="1" dirty="0">
                <a:solidFill>
                  <a:schemeClr val="tx1"/>
                </a:solidFill>
              </a:rPr>
              <a:t>пустельний</a:t>
            </a:r>
            <a:r>
              <a:rPr lang="uk-UA" sz="2700" dirty="0">
                <a:solidFill>
                  <a:schemeClr val="tx1"/>
                </a:solidFill>
              </a:rPr>
              <a:t> </a:t>
            </a:r>
            <a:r>
              <a:rPr lang="uk-UA" sz="2700" b="1" dirty="0">
                <a:solidFill>
                  <a:schemeClr val="tx1"/>
                </a:solidFill>
              </a:rPr>
              <a:t>клімат</a:t>
            </a:r>
            <a:r>
              <a:rPr lang="uk-UA" sz="2700" dirty="0">
                <a:solidFill>
                  <a:schemeClr val="tx1"/>
                </a:solidFill>
              </a:rPr>
              <a:t>:  середньорічна кількість опадів менше 150 мм;  </a:t>
            </a:r>
            <a:br>
              <a:rPr lang="uk-UA" sz="2700" dirty="0">
                <a:solidFill>
                  <a:schemeClr val="tx1"/>
                </a:solidFill>
              </a:rPr>
            </a:br>
            <a:r>
              <a:rPr lang="uk-UA" sz="2700" dirty="0">
                <a:solidFill>
                  <a:schemeClr val="tx1"/>
                </a:solidFill>
              </a:rPr>
              <a:t>4) </a:t>
            </a:r>
            <a:r>
              <a:rPr lang="uk-UA" sz="2700" b="1" dirty="0">
                <a:solidFill>
                  <a:schemeClr val="tx1"/>
                </a:solidFill>
              </a:rPr>
              <a:t>змінно-вологий</a:t>
            </a:r>
            <a:r>
              <a:rPr lang="uk-UA" sz="2700" dirty="0">
                <a:solidFill>
                  <a:schemeClr val="tx1"/>
                </a:solidFill>
              </a:rPr>
              <a:t> </a:t>
            </a:r>
            <a:r>
              <a:rPr lang="uk-UA" sz="2700" b="1" dirty="0">
                <a:solidFill>
                  <a:schemeClr val="tx1"/>
                </a:solidFill>
              </a:rPr>
              <a:t>клімат</a:t>
            </a:r>
            <a:r>
              <a:rPr lang="uk-UA" sz="2700" dirty="0">
                <a:solidFill>
                  <a:schemeClr val="tx1"/>
                </a:solidFill>
              </a:rPr>
              <a:t>: опадів на протязі року також багато, але є місяці засухи;  </a:t>
            </a:r>
            <a:br>
              <a:rPr lang="uk-UA" sz="2700" dirty="0">
                <a:solidFill>
                  <a:schemeClr val="tx1"/>
                </a:solidFill>
              </a:rPr>
            </a:br>
            <a:r>
              <a:rPr lang="uk-UA" sz="2700" dirty="0">
                <a:solidFill>
                  <a:schemeClr val="tx1"/>
                </a:solidFill>
              </a:rPr>
              <a:t>5) </a:t>
            </a:r>
            <a:r>
              <a:rPr lang="uk-UA" sz="2700" b="1" dirty="0">
                <a:solidFill>
                  <a:schemeClr val="tx1"/>
                </a:solidFill>
              </a:rPr>
              <a:t>екваторіальний: </a:t>
            </a:r>
            <a:r>
              <a:rPr lang="uk-UA" sz="2700" dirty="0">
                <a:solidFill>
                  <a:schemeClr val="tx1"/>
                </a:solidFill>
              </a:rPr>
              <a:t>річна кількість опадів більше 2000 мм.  </a:t>
            </a:r>
            <a:br>
              <a:rPr lang="uk-UA" sz="1800" dirty="0">
                <a:solidFill>
                  <a:schemeClr val="tx1"/>
                </a:solidFill>
              </a:rPr>
            </a:br>
            <a:br>
              <a:rPr lang="uk-UA" sz="1800" dirty="0">
                <a:solidFill>
                  <a:schemeClr val="tx1"/>
                </a:solidFill>
              </a:rPr>
            </a:br>
            <a:br>
              <a:rPr lang="uk-UA" sz="1800" dirty="0">
                <a:solidFill>
                  <a:schemeClr val="tx1"/>
                </a:solidFill>
              </a:rPr>
            </a:br>
            <a:endParaRPr lang="uk-UA" sz="1800" dirty="0">
              <a:solidFill>
                <a:schemeClr val="tx1"/>
              </a:solidFill>
            </a:endParaRPr>
          </a:p>
        </p:txBody>
      </p:sp>
      <p:sp>
        <p:nvSpPr>
          <p:cNvPr id="3" name="AutoShape 2" descr="Картинки по запросу кліматограма ц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Картинки по запросу кліматограма ц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800" b="1" i="1" dirty="0">
                <a:solidFill>
                  <a:schemeClr val="tx1"/>
                </a:solidFill>
              </a:rPr>
              <a:t>Тип клімату можна визначити за кількістю та розподілом опадів: </a:t>
            </a:r>
          </a:p>
          <a:p>
            <a:endParaRPr lang="uk-UA" sz="2800" b="1" i="1" dirty="0"/>
          </a:p>
        </p:txBody>
      </p:sp>
    </p:spTree>
    <p:extLst>
      <p:ext uri="{BB962C8B-B14F-4D97-AF65-F5344CB8AC3E}">
        <p14:creationId xmlns:p14="http://schemas.microsoft.com/office/powerpoint/2010/main" val="2220383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296144"/>
          </a:xfrm>
        </p:spPr>
        <p:txBody>
          <a:bodyPr>
            <a:noAutofit/>
          </a:bodyPr>
          <a:lstStyle/>
          <a:p>
            <a:pPr algn="l"/>
            <a:r>
              <a:rPr lang="uk-UA" sz="2400" b="1" dirty="0"/>
              <a:t>А – субтропічний середземноморський; Б – субекваторіальний; </a:t>
            </a:r>
            <a:br>
              <a:rPr lang="uk-UA" sz="2400" b="1" dirty="0"/>
            </a:br>
            <a:r>
              <a:rPr lang="uk-UA" sz="2400" b="1" dirty="0"/>
              <a:t>В – екваторіальний; Г – субтропічний з рівномірним зволоженням; Д – тропічний пустельний</a:t>
            </a:r>
          </a:p>
        </p:txBody>
      </p:sp>
      <p:pic>
        <p:nvPicPr>
          <p:cNvPr id="3" name="Рисунок 2" descr="http://narodna-osvita.com.ua/uploads/geog7pestushko2k15/geog7pestushko2k15-7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80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dirty="0"/>
              <a:t>Субтропічний середземноморський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7" y="1052736"/>
            <a:ext cx="7697973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251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800" b="1" dirty="0" err="1"/>
              <a:t>Мис</a:t>
            </a:r>
            <a:r>
              <a:rPr lang="ru-RU" sz="2800" b="1" dirty="0"/>
              <a:t> </a:t>
            </a:r>
            <a:r>
              <a:rPr lang="ru-RU" sz="2800" b="1" dirty="0" err="1"/>
              <a:t>Челюскін</a:t>
            </a:r>
            <a:r>
              <a:rPr lang="ru-RU" sz="2800" b="1" dirty="0"/>
              <a:t> (</a:t>
            </a:r>
            <a:r>
              <a:rPr lang="ru-RU" sz="2800" b="1" dirty="0" err="1"/>
              <a:t>арктичний</a:t>
            </a:r>
            <a:r>
              <a:rPr lang="ru-RU" sz="2800" b="1" dirty="0"/>
              <a:t> </a:t>
            </a:r>
            <a:r>
              <a:rPr lang="ru-RU" sz="2800" b="1" dirty="0" err="1"/>
              <a:t>клімат</a:t>
            </a:r>
            <a:r>
              <a:rPr lang="ru-RU" sz="2800" b="1" dirty="0"/>
              <a:t>)</a:t>
            </a:r>
            <a:br>
              <a:rPr lang="ru-RU" sz="2800" dirty="0"/>
            </a:br>
            <a:endParaRPr lang="uk-UA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08720"/>
            <a:ext cx="5040559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044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CDEDF-5ECD-EA6F-CEC6-3F5B38B8C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Помірно-континентальний клімат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CC67C0-4928-8567-650A-117148F4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91" y="1414435"/>
            <a:ext cx="5472898" cy="54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04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4.bp.blogspot.com/-PzvWo5h9Ycs/VjJULZ2lhFI/AAAAAAAACic/e-4ExP7H684/s1600/7kl-geography-new-pestushko-uvarova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525"/>
            <a:ext cx="568863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702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0DE38C-2FD5-EDB8-43B6-AF70006B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5"/>
            <a:ext cx="9144000" cy="68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47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469440E-DD8D-4D9A-ACA2-6B6F3558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1"/>
                </a:solidFill>
              </a:rPr>
              <a:t>Чому клімат в перекладі з грецької означає нахил?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4E0A48F-B6FF-9ABC-835D-E5283844A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8" y="2051187"/>
            <a:ext cx="9141791" cy="480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01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50C3F9-E134-AF43-C80D-086D52ADA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5"/>
            <a:ext cx="9144000" cy="68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6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42FC29-5583-AF6D-7B5E-9622BBBF2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1671"/>
            <a:ext cx="8712968" cy="654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5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4719A0-1104-C42F-7D0E-B3804BE6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7375"/>
            <a:ext cx="9036496" cy="67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8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4A3A3F-33A6-E036-C38E-02C89DAB2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5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2D910C-8F4C-5B49-3C1F-14A6E244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5"/>
            <a:ext cx="9144000" cy="68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17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B830AB-FC72-0D07-6EBC-0171A52DD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92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5222FA-7BBB-3CC1-C179-6C51BD926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395"/>
            <a:ext cx="8964488" cy="741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82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7ED46-5D2D-3E44-529B-519ACCCE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010552"/>
          </a:xfrm>
        </p:spPr>
        <p:txBody>
          <a:bodyPr>
            <a:normAutofit/>
          </a:bodyPr>
          <a:lstStyle/>
          <a:p>
            <a:r>
              <a:rPr lang="uk-UA" sz="4800" dirty="0">
                <a:solidFill>
                  <a:schemeClr val="tx1"/>
                </a:solidFill>
              </a:rPr>
              <a:t>Типи клімату помірного поясу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7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5A87B-A1A8-A0CE-3FC8-18C82235D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252728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Помірна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морська</a:t>
            </a:r>
            <a:r>
              <a:rPr lang="ru-RU" dirty="0">
                <a:solidFill>
                  <a:schemeClr val="tx1"/>
                </a:solidFill>
              </a:rPr>
              <a:t> область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BE830B-D76E-9A99-58C4-356BA2F2A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80728"/>
            <a:ext cx="6048672" cy="58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18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9E18D-0815-2A36-BFFA-5B1DB073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2728"/>
          </a:xfrm>
        </p:spPr>
        <p:txBody>
          <a:bodyPr>
            <a:normAutofit/>
          </a:bodyPr>
          <a:lstStyle/>
          <a:p>
            <a:r>
              <a:rPr lang="ru-RU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Помірно</a:t>
            </a:r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континентальна область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9F1C2E-B9A3-F86A-2B9E-FA7104C2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241376"/>
            <a:ext cx="7488833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1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89A4DB-CD62-07E4-DF61-1188D861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90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84044-C7A0-4177-B674-F7DB073E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Континентальна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18274-20D3-8058-F5D9-02624DDCD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80154"/>
            <a:ext cx="6552728" cy="557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0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61A49-13AD-56F3-A472-A6098536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Різкоконтинентальна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8B370-CBE8-A2E2-7010-E84C6A75B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268303"/>
            <a:ext cx="6616100" cy="56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01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859B8-B423-630E-9ECA-4224669D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06"/>
            <a:ext cx="8229600" cy="1252728"/>
          </a:xfrm>
        </p:spPr>
        <p:txBody>
          <a:bodyPr/>
          <a:lstStyle/>
          <a:p>
            <a:r>
              <a:rPr lang="ru-RU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Мусонна</a:t>
            </a:r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область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F10A4E-F382-F3FF-0BE2-683BB098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00057"/>
            <a:ext cx="6264696" cy="594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58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246C5-DE31-05BF-5F85-A2CB51E1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85" y="0"/>
            <a:ext cx="9144000" cy="606933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63BC9A5-842D-270B-8B53-58FC36CDFC25}"/>
              </a:ext>
            </a:extLst>
          </p:cNvPr>
          <p:cNvSpPr txBox="1">
            <a:spLocks/>
          </p:cNvSpPr>
          <p:nvPr/>
        </p:nvSpPr>
        <p:spPr>
          <a:xfrm>
            <a:off x="-25933" y="1916832"/>
            <a:ext cx="91440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4800" dirty="0">
                <a:solidFill>
                  <a:schemeClr val="tx1"/>
                </a:solidFill>
              </a:rPr>
              <a:t>Дякую за увагу!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1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DD79A9-43E7-F028-1E6C-2993D9700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" y="-7375"/>
            <a:ext cx="9134190" cy="68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3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805A80-DACC-444D-8790-BACE73551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70" y="188640"/>
            <a:ext cx="927053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4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EB0416-5AAD-F4A3-D9D9-3E6EC63D5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70" y="188640"/>
            <a:ext cx="927053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6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1DCBF5-8ADA-F05E-F338-EEB6FFD74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70" y="188640"/>
            <a:ext cx="927053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2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9A4E09-1282-B8AD-D272-F32542742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 err="1"/>
              <a:t>Кліматограма</a:t>
            </a:r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0638" y="1340767"/>
            <a:ext cx="3446116" cy="469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657225" y="1182688"/>
            <a:ext cx="1895475" cy="666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Абсолютна висота станції (м)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 flipV="1">
            <a:off x="2552700" y="1516063"/>
            <a:ext cx="867172" cy="1222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657225" y="2063750"/>
            <a:ext cx="1762125" cy="7508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Шкала опадів, мм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29" name="AutoShape 5"/>
          <p:cNvCxnSpPr>
            <a:cxnSpLocks noChangeShapeType="1"/>
            <a:stCxn id="6" idx="3"/>
          </p:cNvCxnSpPr>
          <p:nvPr/>
        </p:nvCxnSpPr>
        <p:spPr bwMode="auto">
          <a:xfrm>
            <a:off x="2419350" y="2439194"/>
            <a:ext cx="1288554" cy="2096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903823" y="4496594"/>
            <a:ext cx="1866900" cy="6588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Кількість опадів за місяць (мм)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31" name="AutoShape 7"/>
          <p:cNvCxnSpPr>
            <a:cxnSpLocks noChangeShapeType="1"/>
            <a:stCxn id="10" idx="3"/>
          </p:cNvCxnSpPr>
          <p:nvPr/>
        </p:nvCxnSpPr>
        <p:spPr bwMode="auto">
          <a:xfrm>
            <a:off x="2770723" y="4826000"/>
            <a:ext cx="1059954" cy="32940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1052738" y="5301347"/>
            <a:ext cx="2247900" cy="7350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Місяці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року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починаються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із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січня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)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77927" y="5614660"/>
            <a:ext cx="1343601" cy="42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6974341" y="3910830"/>
            <a:ext cx="1676400" cy="8651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Річний хід температури повітря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36" name="AutoShape 12"/>
          <p:cNvCxnSpPr>
            <a:cxnSpLocks noChangeShapeType="1"/>
          </p:cNvCxnSpPr>
          <p:nvPr/>
        </p:nvCxnSpPr>
        <p:spPr bwMode="auto">
          <a:xfrm flipH="1" flipV="1">
            <a:off x="6084168" y="3688562"/>
            <a:ext cx="936105" cy="27949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6974341" y="2734829"/>
            <a:ext cx="1628775" cy="838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Шкала температури повітря (˚С)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38" name="AutoShape 14"/>
          <p:cNvCxnSpPr>
            <a:cxnSpLocks noChangeShapeType="1"/>
            <a:stCxn id="19" idx="1"/>
          </p:cNvCxnSpPr>
          <p:nvPr/>
        </p:nvCxnSpPr>
        <p:spPr bwMode="auto">
          <a:xfrm flipH="1">
            <a:off x="6300192" y="3153929"/>
            <a:ext cx="674149" cy="14117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6909217" y="1913788"/>
            <a:ext cx="1692502" cy="6302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Сума опадів за рік (мм)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AutoShape 16"/>
          <p:cNvSpPr>
            <a:spLocks noChangeArrowheads="1"/>
          </p:cNvSpPr>
          <p:nvPr/>
        </p:nvSpPr>
        <p:spPr bwMode="auto">
          <a:xfrm>
            <a:off x="6943061" y="1182688"/>
            <a:ext cx="1660056" cy="666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Середньорічна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температура ˚С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41" name="AutoShape 17"/>
          <p:cNvCxnSpPr>
            <a:cxnSpLocks noChangeShapeType="1"/>
            <a:stCxn id="22" idx="1"/>
          </p:cNvCxnSpPr>
          <p:nvPr/>
        </p:nvCxnSpPr>
        <p:spPr bwMode="auto">
          <a:xfrm flipH="1" flipV="1">
            <a:off x="6137154" y="1705372"/>
            <a:ext cx="772063" cy="5235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2" name="AutoShape 18"/>
          <p:cNvCxnSpPr>
            <a:cxnSpLocks noChangeShapeType="1"/>
          </p:cNvCxnSpPr>
          <p:nvPr/>
        </p:nvCxnSpPr>
        <p:spPr bwMode="auto">
          <a:xfrm flipH="1">
            <a:off x="6637266" y="1340768"/>
            <a:ext cx="305795" cy="17529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56818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449</TotalTime>
  <Words>537</Words>
  <Application>Microsoft Office PowerPoint</Application>
  <PresentationFormat>Екран (4:3)</PresentationFormat>
  <Paragraphs>32</Paragraphs>
  <Slides>33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Candara</vt:lpstr>
      <vt:lpstr>Symbol</vt:lpstr>
      <vt:lpstr>Times New Roman</vt:lpstr>
      <vt:lpstr>Волна</vt:lpstr>
      <vt:lpstr>Презентація PowerPoint</vt:lpstr>
      <vt:lpstr>Чому клімат в перекладі з грецької означає нахил?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Кліматограма</vt:lpstr>
      <vt:lpstr>Презентація PowerPoint</vt:lpstr>
      <vt:lpstr>Кліматичні пояси і кліматичні області світу</vt:lpstr>
      <vt:lpstr>Тип клімату можна визначити за амплітудою температур: </vt:lpstr>
      <vt:lpstr>        1) мусонний клімат: в зимовий час опадів мало, а 2/3 опадів випадає влітку (в помірному поясі в такому кліматі річна кількість не перевищує 800 мм, а в субтропіках досягає 1500 мм);  2)  середземноморський субтропічний клімат: в літній час опадів дуже мало, а взимку - багато (середньорічне від 700 до 1000 мм), ;  3) напівпустинний або пустельний клімат:  середньорічна кількість опадів менше 150 мм;   4) змінно-вологий клімат: опадів на протязі року також багато, але є місяці засухи;   5) екваторіальний: річна кількість опадів більше 2000 мм.     </vt:lpstr>
      <vt:lpstr>А – субтропічний середземноморський; Б – субекваторіальний;  В – екваторіальний; Г – субтропічний з рівномірним зволоженням; Д – тропічний пустельний</vt:lpstr>
      <vt:lpstr>Субтропічний середземноморський</vt:lpstr>
      <vt:lpstr>Мис Челюскін (арктичний клімат) </vt:lpstr>
      <vt:lpstr>Помірно-континентальний клімат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Типи клімату помірного поясу</vt:lpstr>
      <vt:lpstr>Помірна морська область</vt:lpstr>
      <vt:lpstr>Помірно континентальна область</vt:lpstr>
      <vt:lpstr> Континентальна</vt:lpstr>
      <vt:lpstr>Різкоконтинентальна</vt:lpstr>
      <vt:lpstr>Мусонна область</vt:lpstr>
      <vt:lpstr>Презентація PowerPoint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Friend</dc:creator>
  <cp:lastModifiedBy>User</cp:lastModifiedBy>
  <cp:revision>46</cp:revision>
  <dcterms:created xsi:type="dcterms:W3CDTF">2018-12-13T20:55:28Z</dcterms:created>
  <dcterms:modified xsi:type="dcterms:W3CDTF">2024-04-24T13:42:19Z</dcterms:modified>
</cp:coreProperties>
</file>