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0" r:id="rId2"/>
    <p:sldId id="289" r:id="rId3"/>
    <p:sldId id="258" r:id="rId4"/>
    <p:sldId id="295" r:id="rId5"/>
    <p:sldId id="260" r:id="rId6"/>
    <p:sldId id="286" r:id="rId7"/>
    <p:sldId id="267" r:id="rId8"/>
    <p:sldId id="285" r:id="rId9"/>
    <p:sldId id="281" r:id="rId10"/>
    <p:sldId id="261" r:id="rId11"/>
    <p:sldId id="262" r:id="rId12"/>
    <p:sldId id="263" r:id="rId13"/>
    <p:sldId id="264" r:id="rId14"/>
    <p:sldId id="265" r:id="rId15"/>
    <p:sldId id="278" r:id="rId16"/>
    <p:sldId id="291" r:id="rId17"/>
    <p:sldId id="292" r:id="rId18"/>
    <p:sldId id="288" r:id="rId19"/>
    <p:sldId id="277" r:id="rId20"/>
    <p:sldId id="294" r:id="rId21"/>
    <p:sldId id="282" r:id="rId22"/>
    <p:sldId id="293" r:id="rId23"/>
    <p:sldId id="284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37" autoAdjust="0"/>
  </p:normalViewPr>
  <p:slideViewPr>
    <p:cSldViewPr>
      <p:cViewPr varScale="1">
        <p:scale>
          <a:sx n="76" d="100"/>
          <a:sy n="76" d="100"/>
        </p:scale>
        <p:origin x="-156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32D17-EDAC-43C5-87C2-03D4D1377C1B}" type="datetimeFigureOut">
              <a:rPr lang="uk-UA" smtClean="0"/>
              <a:pPr/>
              <a:t>27.04.2024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A02E4-0164-4BD7-8045-6262F080D4C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5980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02E4-0164-4BD7-8045-6262F080D4C1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7215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phy.pnpu.edu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8" y="90872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1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30304" t="27947" r="34100" b="30704"/>
          <a:stretch/>
        </p:blipFill>
        <p:spPr bwMode="auto">
          <a:xfrm>
            <a:off x="179512" y="188640"/>
            <a:ext cx="8784976" cy="576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8007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28219" t="34506" r="23838" b="19296"/>
          <a:stretch/>
        </p:blipFill>
        <p:spPr bwMode="auto">
          <a:xfrm>
            <a:off x="179512" y="188640"/>
            <a:ext cx="878497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170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2" t="20175" r="48945" b="21728"/>
          <a:stretch/>
        </p:blipFill>
        <p:spPr>
          <a:xfrm>
            <a:off x="0" y="1196752"/>
            <a:ext cx="5976665" cy="5508818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80120"/>
          </a:xfrm>
        </p:spPr>
        <p:txBody>
          <a:bodyPr>
            <a:normAutofit/>
          </a:bodyPr>
          <a:lstStyle/>
          <a:p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якій відстані від екватора розташована точка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(відповідь у км)?  </a:t>
            </a:r>
            <a:endPara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76665" y="3037497"/>
            <a:ext cx="288032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5945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endPara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5 945 000 м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endPara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5 945 км</a:t>
            </a:r>
            <a:endParaRPr lang="uk-UA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450023" y="3519113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458046" y="4293096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07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424936" cy="4392488"/>
          </a:xfrm>
        </p:spPr>
        <p:txBody>
          <a:bodyPr>
            <a:normAutofit/>
          </a:bodyPr>
          <a:lstStyle/>
          <a:p>
            <a:pPr algn="l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Географічний (дійсний) азимут (А)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кут, який вимірюється від північного напрямку географічного меридіану за годинниковою стрілкою до напрямку на дану точку в межах від 0</a:t>
            </a:r>
            <a:r>
              <a:rPr lang="uk-UA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360</a:t>
            </a:r>
            <a:r>
              <a:rPr lang="uk-UA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Кут вимірюють за допомогою транспортира.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Магнітний азимут (</a:t>
            </a:r>
            <a:r>
              <a:rPr lang="uk-UA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800" b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 кут, який вимірюється від північного напрямку магнітного меридіану за годинниковою стрілкою до напрямку на дану точку в межах від 0</a:t>
            </a:r>
            <a:r>
              <a:rPr lang="uk-UA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360</a:t>
            </a:r>
            <a:r>
              <a:rPr lang="uk-UA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Кут вимірюють по знайденому географічному азимуту та показнику </a:t>
            </a:r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магнітного схилення (δ)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800" b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А ± δ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 місцевості його знаходять за допомогою компасу.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Магнітне схилення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 –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дельта) – кут між дійсним та магнітним меридіанами. Може бути західним або східним. Магнітне схилене вказане на карті на одному з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картометричних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графіків і для кожної карти має індивідуальне значення.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76470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Кути напрямів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4702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омп\Downloads\8-1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47260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50363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b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= А – δ = α – (δ – γ)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α =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b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+ (δ – γ)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 = α + γ =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b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+ 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6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164" t="23576" r="36164" b="9642"/>
          <a:stretch/>
        </p:blipFill>
        <p:spPr>
          <a:xfrm>
            <a:off x="2123728" y="-6768"/>
            <a:ext cx="5040559" cy="6839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54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328" t="24406" r="22329" b="5704"/>
          <a:stretch/>
        </p:blipFill>
        <p:spPr>
          <a:xfrm>
            <a:off x="58823" y="218884"/>
            <a:ext cx="9085177" cy="6450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60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329" t="19484" r="23434" b="12595"/>
          <a:stretch/>
        </p:blipFill>
        <p:spPr>
          <a:xfrm>
            <a:off x="51150" y="41685"/>
            <a:ext cx="8985346" cy="6326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89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523" t="20469" r="30629" b="31297"/>
          <a:stretch/>
        </p:blipFill>
        <p:spPr>
          <a:xfrm>
            <a:off x="0" y="404664"/>
            <a:ext cx="9009583" cy="61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152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м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470424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м – 123 м = 89 м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661248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см × 250 м = 3750 м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1484784"/>
            <a:ext cx="152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2  1  2 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64502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8  9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584765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3  7  5  0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8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882" t="30313" r="23435" b="6688"/>
          <a:stretch/>
        </p:blipFill>
        <p:spPr>
          <a:xfrm>
            <a:off x="-47763" y="532683"/>
            <a:ext cx="9191763" cy="6064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1628800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–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171 (градус)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356501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5382   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3565017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5382 км  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506707" y="3795849"/>
            <a:ext cx="7691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75656" y="551723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8472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203123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1  7  1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4005064"/>
            <a:ext cx="152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5  3  8  2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5949280"/>
            <a:ext cx="152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8  4  7  2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4005064"/>
            <a:ext cx="5760640" cy="825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http://geography.pnpu.edu.ua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13836" t="11812" r="1489" b="30110"/>
          <a:stretch/>
        </p:blipFill>
        <p:spPr>
          <a:xfrm>
            <a:off x="45207" y="188640"/>
            <a:ext cx="9053584" cy="3491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24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234074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50912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Завдання.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Уявимо, що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літак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має на меті доставити вантаж з міста F (30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пн., ш.) в місто L (35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пн., ш.). Необхідно розрахувати магнітний азимут руху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літака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якщо траєкторія його польоту відхиляється від західного напрямку дійсного (географічного) азимуту на північний захід на 5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 Магнітне схилення є східним (1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45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). Необхідно також розрахувати зворотній магнітний азимут, за яким повернеться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літак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після виконання завдання в місто F (30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пн., ш.) з міста L (35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пн., ш.). Для глибокого розуміння розв’язку цієї задачі необхідно накреслити схему прямого і зворотного руху літака.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954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84576" cy="2771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872"/>
          <a:stretch/>
        </p:blipFill>
        <p:spPr>
          <a:xfrm>
            <a:off x="2103121" y="3117687"/>
            <a:ext cx="7011716" cy="3717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85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7" y="1412776"/>
            <a:ext cx="9159667" cy="4543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відстань від точки А до точки Б (відповідь у км)?        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км</a:t>
            </a:r>
          </a:p>
          <a:p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висота перерізу на карті (відповідь у м)?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0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25355"/>
            <a:ext cx="6552728" cy="3390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103" y="26659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Суцільні горизонталі проведені через 5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</a:p>
          <a:p>
            <a:pPr algn="just"/>
            <a:endParaRPr lang="uk-UA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 точці можна спостерігати за рухом транспорту на всьому відрізку шосе, позначеному на карті?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1228928" y="4769236"/>
            <a:ext cx="222738" cy="9847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2477480" y="4996006"/>
            <a:ext cx="328246" cy="84406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4755185" y="5142940"/>
            <a:ext cx="222738" cy="8308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372200" y="5065904"/>
            <a:ext cx="189899" cy="774163"/>
          </a:xfrm>
          <a:prstGeom prst="upArrow">
            <a:avLst>
              <a:gd name="adj1" fmla="val 563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7536" y="5820450"/>
            <a:ext cx="80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155,0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9885" y="5820450"/>
            <a:ext cx="1008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164,0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5151" y="5956352"/>
            <a:ext cx="80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155,0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244" y="5896380"/>
            <a:ext cx="1009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145,0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9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C:\Users\Алекс\Desktop\22000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9621" t="2274" r="2672" b="2274"/>
          <a:stretch>
            <a:fillRect/>
          </a:stretch>
        </p:blipFill>
        <p:spPr bwMode="auto">
          <a:xfrm>
            <a:off x="107504" y="188640"/>
            <a:ext cx="8856984" cy="476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5373216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 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652120" y="3933056"/>
            <a:ext cx="172819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652120" y="2996952"/>
            <a:ext cx="1800200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652120" y="1844824"/>
            <a:ext cx="0" cy="3528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5402"/>
            <a:ext cx="8424936" cy="2777574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Географічна карта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математично визначене, зменшене, генералізоване (узагальнене) зображення поверхні Землі, яке показує розташування об’єктів у прийнятій системі умовних знаків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И\УНІВЕРСИТЕТ\КАРТОГРАФІЯ\Карти розмірів країн\12658365-Goode_homolosine_projection_SW-1470127663-1000-cdae6abcde-1470212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47801"/>
            <a:ext cx="6984776" cy="3052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68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3096344" cy="1368152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Зображення без математичної основи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И\УНІВЕРСИТЕТ\СТАТТІ після ДОЦЕНТА\Конференція 2024\Мої статті\Мій виступ\5. Лівобережж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72408" cy="2648392"/>
          </a:xfrm>
          <a:prstGeom prst="rect">
            <a:avLst/>
          </a:prstGeom>
          <a:noFill/>
        </p:spPr>
      </p:pic>
      <p:pic>
        <p:nvPicPr>
          <p:cNvPr id="1027" name="Picture 3" descr="D:\ДОКУМЕНТИ\УНІВЕРСИТЕТ\СТАТТІ після ДОЦЕНТА\Конференція 2024\Мої статті\Мій виступ\6. Лівобережж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6632"/>
            <a:ext cx="5292080" cy="2711129"/>
          </a:xfrm>
          <a:prstGeom prst="rect">
            <a:avLst/>
          </a:prstGeom>
          <a:noFill/>
        </p:spPr>
      </p:pic>
      <p:pic>
        <p:nvPicPr>
          <p:cNvPr id="1028" name="Picture 4" descr="D:\ДОКУМЕНТИ\УНІВЕРСИТЕТ\СТАТТІ після ДОЦЕНТА\Конференція 2024\Мої статті\Мій виступ\2. Карта викривлена.jpg"/>
          <p:cNvPicPr>
            <a:picLocks noChangeAspect="1" noChangeArrowheads="1"/>
          </p:cNvPicPr>
          <p:nvPr/>
        </p:nvPicPr>
        <p:blipFill>
          <a:blip r:embed="rId4" cstate="print"/>
          <a:srcRect l="31340" t="21916"/>
          <a:stretch>
            <a:fillRect/>
          </a:stretch>
        </p:blipFill>
        <p:spPr bwMode="auto">
          <a:xfrm>
            <a:off x="3635896" y="3284984"/>
            <a:ext cx="5508104" cy="322489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420888"/>
            <a:ext cx="4675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987824" y="1916832"/>
            <a:ext cx="230425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3059832" y="3717032"/>
            <a:ext cx="4675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148064" y="5301208"/>
            <a:ext cx="180020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976664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це число, яке показує в скільки разів зменшена територія. </a:t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топографічних картах масштаб подається у трьох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варіантах: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числовому, </a:t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іменованому, </a:t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лінійному. </a:t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вимірювання відстаней та розв’язання інших практичних завдань необхідно оперувати масштабом, тобто здійснювати перехід від числового до іменованого. </a:t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Наприклад, перехід для карти масштабом 1:5 000 000 здійснюється за наступним алгоритмом: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см – 5 000 000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см – 50 000 м (так як в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см);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см – 50 км (так як в 1 км 1000 м).        Відповідь: </a:t>
            </a:r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1см 50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400" dirty="0"/>
          </a:p>
        </p:txBody>
      </p:sp>
      <p:pic>
        <p:nvPicPr>
          <p:cNvPr id="3074" name="Picture 2" descr="C:\Users\ФЕД\Desktop\L-36-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62060"/>
            <a:ext cx="4764787" cy="962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40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50031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Звести числовий масштаб до іменованого</a:t>
            </a:r>
            <a:b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а)                      б)                       в)     </a:t>
            </a:r>
            <a:b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1:30000            1:450000             1:4000</a:t>
            </a:r>
            <a:b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см – 300 м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см – 40 м</a:t>
            </a:r>
            <a:b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см – 4,5 км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979712" y="281799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4008" y="2847020"/>
            <a:ext cx="0" cy="1374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08304" y="281799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97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4968552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Вимірювання відстаней на топографічній карті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Відстані можна виміряти за допомогою: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 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лінійки і масштабу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циркуля-крокоміра і лінійного масштабу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 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курвіметра і масштабу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 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нитки і лінійного масштабу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 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кілометрової сітки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 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градусної сітки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(довжина 1</a:t>
            </a:r>
            <a:r>
              <a:rPr lang="uk-UA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меридіану дорівнює 111,14 км, а довжина 1</a:t>
            </a:r>
            <a:r>
              <a:rPr lang="uk-UA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паралелі залежить від широти місцевості).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меридіану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111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572000" y="3789040"/>
            <a:ext cx="2088232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66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147"/>
          <a:stretch/>
        </p:blipFill>
        <p:spPr>
          <a:xfrm>
            <a:off x="251520" y="188640"/>
            <a:ext cx="5865107" cy="5221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4255872"/>
            <a:ext cx="5256584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Цифрами позначені: 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внутрішня рамка карти; 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мінутна рамка; 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зовнішня рамка;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виходи паралелей та меридіанів; 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підписи значень довготи та широти кутів рамки;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лінії кілометрової сітки; 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підписи кілометрової сітки.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2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71" y="690617"/>
            <a:ext cx="8229600" cy="1909083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6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6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оординати</a:t>
            </a:r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</a:t>
            </a:r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sz="40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прямокутні</a:t>
            </a:r>
            <a:endParaRPr lang="uk-UA" sz="4000" b="1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857044">
            <a:off x="3173356" y="1499652"/>
            <a:ext cx="432048" cy="887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трелка вниз 3"/>
          <p:cNvSpPr/>
          <p:nvPr/>
        </p:nvSpPr>
        <p:spPr>
          <a:xfrm rot="18719323">
            <a:off x="5412059" y="1481966"/>
            <a:ext cx="432048" cy="902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666264"/>
            <a:ext cx="8229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uk-UA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uk-UA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Х</a:t>
            </a:r>
            <a:r>
              <a:rPr lang="uk-UA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r>
              <a:rPr lang="uk-U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(кутова міра)                        (лінійна міра)</a:t>
            </a:r>
            <a:r>
              <a:rPr lang="uk-UA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</a:t>
            </a:r>
            <a:r>
              <a:rPr lang="uk-UA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uk-UA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uk-UA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пн. ш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6 067 600 м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λ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</a:t>
            </a:r>
            <a:r>
              <a:rPr lang="uk-UA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</a:t>
            </a:r>
            <a:r>
              <a:rPr lang="uk-UA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4 309 500 м</a:t>
            </a:r>
          </a:p>
        </p:txBody>
      </p:sp>
    </p:spTree>
    <p:extLst>
      <p:ext uri="{BB962C8B-B14F-4D97-AF65-F5344CB8AC3E}">
        <p14:creationId xmlns="" xmlns:p14="http://schemas.microsoft.com/office/powerpoint/2010/main" val="2080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513</TotalTime>
  <Words>262</Words>
  <Application>Microsoft Office PowerPoint</Application>
  <PresentationFormat>Экран (4:3)</PresentationFormat>
  <Paragraphs>58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Слайд 1</vt:lpstr>
      <vt:lpstr>Слайд 2</vt:lpstr>
      <vt:lpstr>Географічна карта – математично визначене, зменшене, генералізоване (узагальнене) зображення поверхні Землі, яке показує розташування об’єктів у прийнятій системі умовних знаків.</vt:lpstr>
      <vt:lpstr>Зображення без математичної основи</vt:lpstr>
      <vt:lpstr>Масштаб – це число, яке показує в скільки разів зменшена територія.  На топографічних картах масштаб подається у трьох варіантах:  - числовому,  - іменованому,  - лінійному.   Для вимірювання відстаней та розв’язання інших практичних завдань необхідно оперувати масштабом, тобто здійснювати перехід від числового до іменованого.  Наприклад, перехід для карти масштабом 1:5 000 000 здійснюється за наступним алгоритмом:  1 см – 5 000 000 см;  1 см – 50 000 м (так як в 1 м 100 см);  1 см – 50 км (так як в 1 км 1000 м).        Відповідь: в 1см 50 км</vt:lpstr>
      <vt:lpstr>Звести числовий масштаб до іменованого   а)                      б)                       в)      1:30000            1:450000             1:4000  в 1 см – 300 м                             в 1 см – 40 м  в 1 см – 4,5 км</vt:lpstr>
      <vt:lpstr>Вимірювання відстаней на топографічній карті   Відстані можна виміряти за допомогою:  1) лінійки і масштабу,  2) циркуля-крокоміра і лінійного масштабу,  3) курвіметра і масштабу,  4) нитки і лінійного масштабу,  5) кілометрової сітки,  6) градусної сітки (довжина 1О меридіану дорівнює 111,14 км, а довжина 1О паралелі залежить від широти місцевості).                           1О меридіану = 111 км</vt:lpstr>
      <vt:lpstr>Слайд 8</vt:lpstr>
      <vt:lpstr>координати  географічні                            прямокутні</vt:lpstr>
      <vt:lpstr>Слайд 10</vt:lpstr>
      <vt:lpstr>Слайд 11</vt:lpstr>
      <vt:lpstr>На якій відстані від екватора розташована точка D (відповідь у км)?  </vt:lpstr>
      <vt:lpstr> 1) Географічний (дійсний) азимут (А) – це кут, який вимірюється від північного напрямку географічного меридіану за годинниковою стрілкою до напрямку на дану точку в межах від 0О до 360О. Кут вимірюють за допомогою транспортира.  2) Магнітний азимут (Ам)  – це  кут, який вимірюється від північного напрямку магнітного меридіану за годинниковою стрілкою до напрямку на дану точку в межах від 0О до 360О. Кут вимірюють по знайденому географічному азимуту та показнику магнітного схилення (δ): Ам = А ± δ. На місцевості його знаходять за допомогою компасу.  Магнітне схилення (δ – дельта) – кут між дійсним та магнітним меридіанами. Може бути західним або східним. Магнітне схилене вказане на карті на одному з картометричних графіків і для кожної карти має індивідуальне значення.    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 підходи та методи при підготовці онлайн-уроків з географії</dc:title>
  <dc:creator>ФЕД</dc:creator>
  <cp:lastModifiedBy>ФЕД</cp:lastModifiedBy>
  <cp:revision>64</cp:revision>
  <dcterms:created xsi:type="dcterms:W3CDTF">2022-11-16T19:21:54Z</dcterms:created>
  <dcterms:modified xsi:type="dcterms:W3CDTF">2024-04-27T09:08:18Z</dcterms:modified>
</cp:coreProperties>
</file>