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93" r:id="rId3"/>
    <p:sldId id="259" r:id="rId4"/>
    <p:sldId id="300" r:id="rId5"/>
    <p:sldId id="299" r:id="rId6"/>
    <p:sldId id="262" r:id="rId7"/>
    <p:sldId id="261" r:id="rId8"/>
    <p:sldId id="258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264" r:id="rId18"/>
    <p:sldId id="309" r:id="rId19"/>
    <p:sldId id="265" r:id="rId20"/>
    <p:sldId id="266" r:id="rId21"/>
    <p:sldId id="267" r:id="rId22"/>
    <p:sldId id="268" r:id="rId23"/>
    <p:sldId id="270" r:id="rId24"/>
    <p:sldId id="310" r:id="rId25"/>
    <p:sldId id="314" r:id="rId26"/>
    <p:sldId id="311" r:id="rId27"/>
    <p:sldId id="312" r:id="rId28"/>
    <p:sldId id="315" r:id="rId29"/>
    <p:sldId id="280" r:id="rId30"/>
    <p:sldId id="316" r:id="rId31"/>
    <p:sldId id="317" r:id="rId32"/>
    <p:sldId id="318" r:id="rId33"/>
    <p:sldId id="319" r:id="rId34"/>
    <p:sldId id="320" r:id="rId35"/>
    <p:sldId id="321" r:id="rId36"/>
    <p:sldId id="292" r:id="rId37"/>
    <p:sldId id="297" r:id="rId38"/>
    <p:sldId id="322" r:id="rId39"/>
    <p:sldId id="298" r:id="rId4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428" y="2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6D734-DB5C-44FF-A4D9-D427E718A7CB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7F1F3-5E0B-49ED-99BF-87CFA0B800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247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Зразок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264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6689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001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674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8806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603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208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446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448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9207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3771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CACB2-21FF-4039-824C-F46EE0371C2C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6BC9E-7823-4D49-99B6-734C6E63B96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91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422219" y="404664"/>
            <a:ext cx="82482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Звіт про наукову роботу за 2025 рік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3761631" cy="378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1259632" y="5051643"/>
            <a:ext cx="6480720" cy="1384995"/>
          </a:xfrm>
          <a:prstGeom prst="rect">
            <a:avLst/>
          </a:prstGeom>
          <a:solidFill>
            <a:schemeClr val="accent5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Кафедра географії, </a:t>
            </a:r>
          </a:p>
          <a:p>
            <a:pPr algn="ctr"/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методики її навчання</a:t>
            </a:r>
          </a:p>
          <a:p>
            <a:pPr algn="ctr"/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 туризму</a:t>
            </a:r>
          </a:p>
        </p:txBody>
      </p:sp>
    </p:spTree>
    <p:extLst>
      <p:ext uri="{BB962C8B-B14F-4D97-AF65-F5344CB8AC3E}">
        <p14:creationId xmlns:p14="http://schemas.microsoft.com/office/powerpoint/2010/main" val="2324523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15616" y="116631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Публікації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фахових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виданнях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категорії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 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(за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профілем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кафедри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):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467544" y="761723"/>
            <a:ext cx="81738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Рожі І.Г., Єрмаков В.В., </a:t>
            </a:r>
            <a:r>
              <a:rPr lang="uk-UA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Носаченко</a:t>
            </a:r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В.М. Інформаційне суспільство як</a:t>
            </a: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осередок підготовки майбутнього вчителя географії до професійної</a:t>
            </a: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 «Перспективи та інновації науки» (Серія «Педагогіка», Серія</a:t>
            </a: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«Психологія», Серія «Медицина») № 2 (48) 2025. С. 891-902. 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URL: https://doi.org/10.52058/2786-4952-2025-2(48)-891-902</a:t>
            </a:r>
            <a:endParaRPr lang="uk-UA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836" y="1982132"/>
            <a:ext cx="6732687" cy="487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678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15616" y="116631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Публікації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фахових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виданнях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категорії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 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(за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профілем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кафедри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):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467544" y="761723"/>
            <a:ext cx="8173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Копилець Є. Навчання географії та географічне краєзнавство у Кобеляцькому</a:t>
            </a: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комерційному училищі на початку ХХ століття. Витоки педагогічної майстерності. 2025.</a:t>
            </a:r>
          </a:p>
          <a:p>
            <a:pPr algn="ctr"/>
            <a:r>
              <a:rPr lang="uk-UA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36. С. 108-113.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DOI: https://doi.org/10.33989/2075-146x.2025.36.339440</a:t>
            </a:r>
            <a:endParaRPr lang="uk-UA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424936" cy="51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065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15616" y="116631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Публікації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фахових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виданнях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категорії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 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(за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профілем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кафедри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):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467544" y="761723"/>
            <a:ext cx="8173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Копилець Є. В. Управління у сфері пожежної безпеки лісів під час туристських</a:t>
            </a: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походів та краєзнавчих експедицій із учнівською та студентською молоддю. Таврійський</a:t>
            </a: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вісник. Серія: Публічне управління та адміністрування. 2025. № 4. С. 61-69.</a:t>
            </a:r>
          </a:p>
          <a:p>
            <a:pPr algn="ctr"/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DOI: https://doi.org/10.32782/tnv-pub.2025.4.7</a:t>
            </a:r>
            <a:endParaRPr lang="uk-UA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79914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675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15616" y="116631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Публікації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фахових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виданнях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категорії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 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(за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профілем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кафедри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):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467544" y="761723"/>
            <a:ext cx="8173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Копилець Є. В. Забезпечення пожежної безпеки в лісах під час туристських походів і</a:t>
            </a: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краєзнавчих експедицій із учнівською та студентською молоддю: нормативно-правовий</a:t>
            </a: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аспект. </a:t>
            </a:r>
            <a:r>
              <a:rPr lang="uk-UA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Центральноукраїнський</a:t>
            </a:r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вісник права та публічного управління. 2025. № 3. 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 48-55.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DOI: https://doi.org/10.32782/cuj-2025-3-4</a:t>
            </a:r>
            <a:endParaRPr lang="uk-UA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4391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062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15616" y="116631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Публікації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фахових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виданнях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категорії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 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(за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профілем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кафедри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):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467544" y="761723"/>
            <a:ext cx="8173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</a:t>
            </a:r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П., </a:t>
            </a:r>
            <a:r>
              <a:rPr lang="uk-UA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Шуканова</a:t>
            </a:r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А., Логвин, М., Карпенко, Н., Логвин, Д. (2025).</a:t>
            </a: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Системно-інтегральне значення </a:t>
            </a:r>
            <a:r>
              <a:rPr lang="uk-UA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геоекономіки</a:t>
            </a:r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розвитку туристичних</a:t>
            </a:r>
          </a:p>
          <a:p>
            <a:pPr algn="ctr"/>
            <a:r>
              <a:rPr lang="uk-UA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дестинацій</a:t>
            </a:r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Адаптивне управління: теорія і практика. Серія Економіка. Том</a:t>
            </a: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(№ 40).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DOI: https://doi.org/10.33296/2707-0654-20(40)-08</a:t>
            </a:r>
            <a:endParaRPr lang="uk-UA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84" y="1988840"/>
            <a:ext cx="6767292" cy="37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3" y="5876442"/>
            <a:ext cx="8934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146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15616" y="116631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Публікації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фахових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виданнях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категорії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 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(за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профілем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кафедри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):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323528" y="5914803"/>
            <a:ext cx="8173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Карпенко , Н. М.,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П. В.,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Логвин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М. М.,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Єгорова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О. В.,</a:t>
            </a:r>
          </a:p>
          <a:p>
            <a:pPr algn="ctr"/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А. А. (2025).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туристичного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потенціалу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повоєнного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регіональний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аспект.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Том 2 (№4). С. 80-87. DOI: https://doi.org/10.60022/2(4)-9S</a:t>
            </a:r>
            <a:endParaRPr lang="uk-UA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92" y="2420888"/>
            <a:ext cx="5133008" cy="353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789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15616" y="116631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Публікації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фахових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виданнях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категорії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 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(за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профілем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кафедри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):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449052" y="5661248"/>
            <a:ext cx="8173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Шевчук, С.,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П.,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Єгоров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О. (2025).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геоінформаційних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 і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географії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туризму: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туристичних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дестинацій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рекреаційного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</a:t>
            </a:r>
          </a:p>
          <a:p>
            <a:pPr algn="ctr"/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суспільство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(№ 75).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DOI: https://doi.org/10.32782/2524-0072/2025-75-57</a:t>
            </a:r>
            <a:endParaRPr lang="uk-UA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6018836" cy="440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191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180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міжнародних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6" y="156558"/>
            <a:ext cx="1422078" cy="144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3656" y="1844824"/>
            <a:ext cx="8920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Шуканова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А.А.,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 В.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Екотуризм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природоцентричний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напрямок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туризму.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ІІ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-практичного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форуму «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перспективи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(м. Полтава, 24-25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 р.) / За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ред. проф. М. В.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Гриньової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Полтава : ПНПУ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Г. Короленка, 2025. С. 588 – 590.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56"/>
          <a:stretch/>
        </p:blipFill>
        <p:spPr bwMode="auto">
          <a:xfrm>
            <a:off x="514558" y="4437112"/>
            <a:ext cx="4075698" cy="199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7"/>
          <a:stretch/>
        </p:blipFill>
        <p:spPr bwMode="auto">
          <a:xfrm>
            <a:off x="5076056" y="4193671"/>
            <a:ext cx="3102924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кутник 8"/>
          <p:cNvSpPr/>
          <p:nvPr/>
        </p:nvSpPr>
        <p:spPr>
          <a:xfrm>
            <a:off x="129840" y="2643555"/>
            <a:ext cx="8920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Вішнікіна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 П.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дисципліни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Загальне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землезнавство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 засадах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концепції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ІІ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-практичного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форуму «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перспективи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24-25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 року. С. 379-383.</a:t>
            </a:r>
            <a:endParaRPr lang="en-U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921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180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міжнародних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6" y="156558"/>
            <a:ext cx="1422078" cy="144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56"/>
          <a:stretch/>
        </p:blipFill>
        <p:spPr bwMode="auto">
          <a:xfrm>
            <a:off x="514558" y="4437112"/>
            <a:ext cx="4075698" cy="199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7"/>
          <a:stretch/>
        </p:blipFill>
        <p:spPr bwMode="auto">
          <a:xfrm>
            <a:off x="5076056" y="4193671"/>
            <a:ext cx="3102924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кутник 8"/>
          <p:cNvSpPr/>
          <p:nvPr/>
        </p:nvSpPr>
        <p:spPr>
          <a:xfrm>
            <a:off x="129840" y="2996952"/>
            <a:ext cx="8920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Єрмаков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В.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Рекреаційно-туристичне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компонентів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територіальних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 як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передумова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ІІ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-практичного форуму «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перспективи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(м. Полтава, 24-25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версеня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 р.) / За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ред. проф. М. В.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Гриньової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Полтава : ПНПУ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Г. Короленка,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2025. С. 591-593.</a:t>
            </a:r>
            <a:endParaRPr lang="en-U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205337" y="1754326"/>
            <a:ext cx="876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Копилець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Є. В.,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Пустовіт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 А., Ярошенко Ю. О.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Навчальна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«Кроки до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складова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регіонального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програмового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позашкільної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туристсько-краєзнавчого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напряму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Полтавській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 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-практичного форуму «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перспективи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(м. Полтава, 24-25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 р.) / за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ред.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 В. 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Гриньової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Полтава : ПНПУ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 Г. Короленка, 2025. С. 187-189.</a:t>
            </a:r>
            <a:endParaRPr lang="uk-UA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645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180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міжнародних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6" y="156558"/>
            <a:ext cx="1422078" cy="144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3656" y="1844824"/>
            <a:ext cx="8920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Шуканова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А.А.,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 В.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Макрорегіональні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особливості розвитку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туристичних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дестинацій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Регіон – 2025: стратегія оптимального розвитку: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 міжнародної науково-практичної конференції (м. Харків, 20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листопада 2025 р.) / Гол. ред. колегії Л.М.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Нємець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Харків: ХНУ імені В. Н.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Каразіна, 2025. С. 95 – 97.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3648" y="2564905"/>
            <a:ext cx="6840760" cy="429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712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480343" y="116632"/>
            <a:ext cx="41833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Статті в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Scopus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9145" y="786141"/>
            <a:ext cx="43468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Samoilenko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Bilous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Dibrova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Grynova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Vishnikina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(2025). Geospatial Model Assessment of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Anthropization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Extent for Aquatic-Terrestrial Landscapes. European Association of Geoscientists &amp; Engineers. Conference Proceedings, 18th International Scientific Conference Monitoring of Geological Processes and Ecological Condition of the Environment', Apr. 2025, Volume 2025: 1-5. https://doi.org/10.3997/2214-4609.2025510031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4576153" y="909251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Sarnavskyi S. P.,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Grebin V. V. The hydrographic network of the left bank of the Middle Dnipro: historical dynamics and current state // 18th International Conference Monitoring of Geological Processes and Ecological Condition of the Environment. — European Association of Geoscientists &amp; Engineers, 2025. — P. 1–5. DOI: 10.3997/2214-4609.2025510113.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28" y="3340686"/>
            <a:ext cx="4280450" cy="332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" y="3535133"/>
            <a:ext cx="4513208" cy="300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064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180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міжнародних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6" y="156558"/>
            <a:ext cx="1422078" cy="144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725494" y="3136517"/>
            <a:ext cx="5400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Sarnavskyi S. P., Grebin V. V. The hydrographic network of the left bank of</a:t>
            </a:r>
          </a:p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Middle Dnipro: historical dynamics and current state // 18th International</a:t>
            </a:r>
          </a:p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Conference Monitoring of Geological Processes and Ecological Condition of</a:t>
            </a:r>
          </a:p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Environment. — European Association of Geoscientists &amp;amp; Engineers,</a:t>
            </a:r>
          </a:p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2025. — P. 1–5. DOI: 10.3997/2214-4609.2025510113.</a:t>
            </a:r>
          </a:p>
          <a:p>
            <a:endParaRPr lang="en-U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Samoilenko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V.,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Bilous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L.,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Dibrova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I.,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Grynova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M.,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Vishnikina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(2025). Geospatial Model Assessment of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Anthropization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Extent for Aquatic-Terrestrial Landscapes. European Association of Geoscientists &amp; Engineers. Conference Proceedings, 18th International Scientific Conference 'Monitoring of Geological Processes and Ecological Condition of the Environment', Apr. 2025, Volume 2025: 1-5. https://doi.org/10.3997/2214-4609.2025510031 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" y="1896967"/>
            <a:ext cx="3665072" cy="44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493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180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міжнародних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6" y="156558"/>
            <a:ext cx="1422078" cy="144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707904" y="2996952"/>
            <a:ext cx="54303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Єрмаков В.В. Мережеві групи як засіб популяризації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краєзнавчо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-географічних знань. 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Міжнародна науково-практична конференція «Актуальні проблеми в системі освіти: заклад загальної середньої освіти –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доуніверситетська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підготовка –заклад вищої освіти». 20 лютого 2025 року, м. Київ, Україна.</a:t>
            </a:r>
            <a:endParaRPr lang="en-U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Єрмаков В.В. Соціокультурні та просторові аспекти сучасних міграційних процесів. Комунікація та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інтеракція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світових міграційних процесах [Текст] : збірник наукових праць / за загальною редакцією Н.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Ченбай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Київ : ДУ «КАІ», 2025. С. 15-18.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2" y="1844825"/>
            <a:ext cx="353484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753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180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міжнародних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6" y="156558"/>
            <a:ext cx="1422078" cy="144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3656" y="1844824"/>
            <a:ext cx="8920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Копилець Є. В. Проблема забезпечення географічної підготовки до туристських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спортивних походів під час навчання фахівців сфери туризму. 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Proceedings of the Scientific and Pedagogical Internship (September 1 – October 12, 2025).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Łódź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2025. 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 42-46.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114" y="3182479"/>
            <a:ext cx="4354910" cy="300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56372" y="3212041"/>
            <a:ext cx="4300538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26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3920367" y="1221510"/>
            <a:ext cx="5223633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Топузов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М.,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Вішнікіна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 П.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критичного мислення у майбутніх учителів географії. Освітні й наукові виміри географії та туризму: матер. І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Всеукраїнської науково-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інтернет-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участю (м. Полтава, 15 квітня 2025 р.) / відп. ред. Є. В. Копилець. Полтава : ПНПУ імені В. Г. Короленка, 2025. С. 46-49. </a:t>
            </a:r>
          </a:p>
          <a:p>
            <a:endParaRPr lang="uk-UA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Єрмаков В. В., Соколенко Т. О.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Ключові галузі господарської діяльності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Полтавської міської територіальної громади. Освітні й наукові виміри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географії та туризму: матер. І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Всеукраїнської науково-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інтернет-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участю (м. Полтава, 15 травня 2025 р.) / відп. ред. Є. В. Копилець.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Полтава : ПНПУ імені В. Г. Короленка, 2025.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URL: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С.68-69.</a:t>
            </a:r>
            <a:endParaRPr lang="en-US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Єрмаков В. В., Карпенко Н. М., Сарнавський С. П.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Річка Ворскла в межах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Полтави як основа для розробки нових туристичних маршрутів. Освітні й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 виміри географії та туризму: матер. І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Всеукраїнської науково-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участю (м. Полтава, 15 травня 2025 р.) / відп. ред. Є.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Копилець. Полтава : ПНПУ імені В. Г. Короленка, 2025. С.107-110.</a:t>
            </a:r>
            <a:endParaRPr lang="en-US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Копилець Є. В.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Природнича тематика на сторінках збірки «Юність» Кобеляцького комерційного училища (1909 р.). Освітні й наукові виміри географії та туризму : матер.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Всеукраїнської науково-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інтернет-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участю (м. Полтава, 15 травня 2025 р.) / відп. ред. Є. В. Копилець. Полтава : ПНПУ імені В. Г. Короленка, 2025. С. 148-153.</a:t>
            </a:r>
            <a:endParaRPr lang="en-US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Сарнавський С. П., Гребінь В. В.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Ландшафтно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-гідрологічне районування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лівобережного суббасейну Середнього Дніпра: сучасний стан та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регіональні особливості. с. 87-90. Освітні й наукові виміри географії та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туризму: матер. І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Всеукраїнської науково-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інтернет-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</a:t>
            </a:r>
          </a:p>
          <a:p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участю (м. Полтава, 15 травня 2025 р.) / відп. ред. Є. В. Копилець.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Полтава : ПНПУ імені В. Г. Короленка, 2025. 185 с.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2267744" y="1"/>
            <a:ext cx="6876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всеукраїнських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67744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5"/>
            <a:ext cx="3920367" cy="573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004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3920366" y="836551"/>
            <a:ext cx="5223633" cy="6070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 В.,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Велічук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О.,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Риндюк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С.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Географія розвитку штучного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 по основним країнам світу. Освітні й наукові виміри географії та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туризму: матер. І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Всеукраїнської науково-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інтернет-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участю (м. Полтава, 15 травня 2025 р.) / відп. ред. Є. В. Копилець. Полтава :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ПНПУ імені В. Г. Короленка, 2025. С. 90 – 93. </a:t>
            </a:r>
          </a:p>
          <a:p>
            <a:endParaRPr lang="uk-UA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 В., Климова Л. І., Копилець А. В.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штучного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 в сучасному туризмі (на прикладі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дестинації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Мадрид). Освітні й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 виміри географії та туризму: матер. І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Всеукраїнської науково-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участю (м. Полтава, 15 травня 2025 р.) / відп. ред. Є.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Копилець. Полтава : ПНПУ імені В. Г. Короленка, 2025. С. 135 – 138. </a:t>
            </a:r>
          </a:p>
          <a:p>
            <a:endParaRPr lang="uk-UA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 В.,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Риндюк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С.,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Велічук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О.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 стану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поверхневих вод Полтавщини в умовах реалізації стратегії сталого розвитку.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 й наукові виміри географії та туризму: матер. І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Всеукраїнської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інтернет-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участю (м. Полтава, 15 травня 2025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р.) / відп. ред. Є. В. Копилець. Полтава : ПНПУ імені В. Г. Короленка, 2025.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176 – 177.</a:t>
            </a:r>
          </a:p>
          <a:p>
            <a:endParaRPr lang="uk-UA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Шуканова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А.А., Самофалов Л.В.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Перспективність розвитку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геотуризму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геопарку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«Гора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Пивиха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 лівому березі Кременчуцького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водосховища. Освітні й наукові виміри географії та туризму: матер. І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Всеукраїнської науково-практ.О-72 інтернет-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участю (м.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Полтава, 15 травня 2025 р.) / відп.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ред.Є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В. Копилець. Полтава : ПНПУ імені В.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Короленка, 2025. С. 132 – 135.</a:t>
            </a:r>
          </a:p>
          <a:p>
            <a:endParaRPr lang="uk-UA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Вішнікіна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 П., Давиденко О. О.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Когнітивний компонент природничої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 вчителя географії. Освітні й наукові виміри географії та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туризму: матер. І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Всеукраїнської науково-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інтернет-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участю (м. Полтава, 15 квітня 2025 р.) / відп. ред. Є. В. Копилець. Полтава :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ПНПУ імені В. Г. Короленка, 2025..С. 10-11.</a:t>
            </a:r>
          </a:p>
          <a:p>
            <a:endParaRPr lang="uk-UA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Чорнусь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В.,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Вішнікіна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 П.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інструментарію ДЗЗ на уроках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географії. Освітні й наукові виміри географії та туризму: матер. І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Всеукраїнської науково-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інтернет-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участю (м. Полтава, 15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 2025 р.) / відп. ред. Є. В. Копилець. Полтава : ПНПУ імені В. Г.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Короленка, 2025. С. 50-53.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2267744" y="1"/>
            <a:ext cx="6876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всеукраїнських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67744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5"/>
            <a:ext cx="3920367" cy="573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744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3920365" y="1412776"/>
            <a:ext cx="5223633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Копилець Є. В., Демченко А. Г.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Географічні екскурсії в освітньому процесі Нової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 школи. Освітні й наукові виміри географії та туризму : матер.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Всеукраїнської науково-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інтернет-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участю (м. Полтава, 15 травня 2025 р.) / відп. ред. Є. В. Копилець. Полтава : ПНПУ імені В. Г. Короленка, 2025. С. 29-31.</a:t>
            </a:r>
          </a:p>
          <a:p>
            <a:endParaRPr lang="uk-UA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Копилець Є. В., Харченко А. О.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гідросфери у курсі географії 6 класу за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модельними навчальними програмами Нової української школи. Освітні й наукові виміри географії та туризму : матер.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Всеукраїнської науково-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інтернет-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участю (м. Полтава, 15 травня 2025 р.) / відп. ред. Є. В. Копилець. Полтава : ПНПУ імені В. Г. Короленка, 2025. С. 31-34.</a:t>
            </a:r>
          </a:p>
          <a:p>
            <a:endParaRPr lang="uk-UA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Копилець Є. В., Широка А. О.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Природничі музеї закладів загальної середньої освіти Полтавщини – осередки географічного краєзнавства. Освітні й наукові виміри географії та туризму : матер.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Всеукраїнської науково-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інтернет-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Участю (м. Полтава, 15 травня 2025 р.) / відп. ред. Є. В. Копилець. Полтава : ПНПУ імені В.Г. Короленка, 2025. С. 154-155.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2267744" y="1"/>
            <a:ext cx="6876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всеукраїнських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67744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5"/>
            <a:ext cx="3920367" cy="573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246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4067944" y="2276872"/>
            <a:ext cx="5076056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Сарнавський С.П., Єрмаков В.В.,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Чічікало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Д.В.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Морфологічна структура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басейну річки Тарапуньки. с. 162 - 165. Десяті Сумські наукові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географічні читання: збірник матеріалів Всеукраїнської наукової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 (Суми, 17-18 жовтня 2025 р.) [Електронний ресурс] /</a:t>
            </a:r>
          </a:p>
          <a:p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СумДПУ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імені А. С. Макаренка, Сумський відділ Українського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географічного товариства; [упорядник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Корнус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О.].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текст. дані.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Суми. 2025. 205 с.</a:t>
            </a:r>
          </a:p>
          <a:p>
            <a:endParaRPr lang="uk-UA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Єрмаков В.В. Четверик І.М.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біоіндикації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моніторингу стану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ландшафтів в межах територіальних громад. Десяті Сумські наукові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географічні читання: збірник матеріалів Всеукраїнської наукової конференції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(Суми, 17-18 жовтня 2025 р.) [Електронний ресурс] /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СумДПУ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імені А. С.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Макаренка, Сумський відділ Українського географічного товариства;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[упорядник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Корнус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О.].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текст. дані. Суми. 2025. С.69-71.</a:t>
            </a:r>
          </a:p>
          <a:p>
            <a:endParaRPr lang="uk-UA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Вішнікіна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Л.П., Галушка Л.С.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 як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інстумент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формування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 компетентності майбутніх учителів географії. Десяті Сумські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 географічні читання: збірник матеріалів Д26 Всеукраїнської наукової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 (Суми, 17-18 жовтня 2025 р.). С. 35-39.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2267744" y="1"/>
            <a:ext cx="6876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всеукраїнських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67744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8" y="1484784"/>
            <a:ext cx="3744922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94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3779912" y="2708920"/>
            <a:ext cx="5223633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Вішнікіна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 П., Галушка Л. С.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Навчальні результати як засіб вимірювання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 готовності майбутніх учителів географії.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Geographical Science and</a:t>
            </a:r>
          </a:p>
          <a:p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Education: Prospects and Innovations : Coll. Materials V International Scientific-</a:t>
            </a:r>
          </a:p>
          <a:p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Practical Conf., Pere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aslav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October 15-16, 202.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34-39.</a:t>
            </a:r>
          </a:p>
          <a:p>
            <a:endParaRPr lang="uk-UA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Шуканова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А., </a:t>
            </a:r>
            <a:r>
              <a:rPr lang="uk-UA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Кулініч</a:t>
            </a:r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І. А.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Компетентісний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підхід до вивчення країн світу у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курсі географії 10 класу. Географічна наука та освіта: перспективи й інновації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матеріалів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наук.-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Переяслав, 15-16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2025 р. /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редкол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Коцур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В., Руденко Л. Г.,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Маруняк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Є. О. та ін.]. – Переяслав (Київ.</a:t>
            </a:r>
          </a:p>
          <a:p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обл.), 2025. С. 294 – 298.</a:t>
            </a:r>
          </a:p>
          <a:p>
            <a:endParaRPr lang="uk-UA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267744" y="1"/>
            <a:ext cx="6876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всеукраїнських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67744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3642537" cy="51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700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3707904" y="2924944"/>
            <a:ext cx="52236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Копилець Є. В., Широка А. О. 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Шкільний музей як осередок географічного краєзнавства. Сучасний стан біосфери у науковій спадщині академіка Володимира Вернадського в контексті техногенних загроз : матеріали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наук.-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(01 травня 2025 р.). Полтава : ПНПУ імені В. Г. Короленка, 2025. С. 49-52.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2267744" y="1"/>
            <a:ext cx="6876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всеукраїнських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67744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353941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77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131840" y="620688"/>
            <a:ext cx="60121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Білокінь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(наук. керівник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Шуканова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А.А.)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 стан</a:t>
            </a: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туристично–краєзнавчої роботи в освітніх закладах 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Мачухівської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ТГ Полтавської області за результатами анкетування вчителів географії. Магістерські студії – 2025. Полтава: ПНПУ імені В. Г. Короленка, 2024. С. 183-189.</a:t>
            </a:r>
          </a:p>
          <a:p>
            <a:endParaRPr lang="uk-UA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Самофалов Л. (наук. керівник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Шуканова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А.А.)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проблеми сепаратизму на</a:t>
            </a: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політичній карті Європи в курсі географії 10 класу. Збірник матеріалів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XXV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наукової конференції здобувачів вищої освіти факультету історії та географії. 2025. С. 176 –179.</a:t>
            </a:r>
          </a:p>
          <a:p>
            <a:endParaRPr lang="uk-UA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3.Богинич М. М. (наукова керівниця – проф.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Вішнікіна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Л.П.).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Вивчення</a:t>
            </a: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геоекологічних проблем материків і океанів у шкільній географічній освіті. Матеріали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Міжнародної наукової конференції «Розвиток наукової думки постіндустріального суспільства: сучасний дискурс». 24.10.2025; Житомир, Україна. С. 332-334.</a:t>
            </a:r>
          </a:p>
          <a:p>
            <a:endParaRPr lang="uk-UA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Кушнір Олександра (наукова керівниця – проф.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Вішнікіна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Л.П.)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 як вид</a:t>
            </a: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нетрадиційного уроку географії. Збірник матеріалів ХХ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наукової конференції</a:t>
            </a: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 вищої освіти факультету історії та географії. Травень 2025 р. С. 169-171.</a:t>
            </a:r>
          </a:p>
          <a:p>
            <a:endParaRPr lang="uk-UA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Ладіна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(наукова керівниця – проф.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Вішнікіна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Л.П.)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Природнича</a:t>
            </a: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компетентність як освітня категорія. Збірник матеріалів ХХ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наукової конференції здобувачів вищої освіти факультету історії та географії. Травень 2025 р. С. 171-173.</a:t>
            </a:r>
          </a:p>
          <a:p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Лобода Юлія (наукова керівниця – проф. </a:t>
            </a:r>
            <a:r>
              <a:rPr lang="uk-UA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Вішнікіна</a:t>
            </a:r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Л.П.).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Різновиди тестових</a:t>
            </a: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 з географії: дидактичний аспект. Збірник матеріалів ХХ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наукової конференції</a:t>
            </a: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 вищої освіти факультету історії та географії. Травень 2025 р. С. 174-175.</a:t>
            </a:r>
          </a:p>
          <a:p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Скрипка Валерія (наукова керівниця – проф. </a:t>
            </a:r>
            <a:r>
              <a:rPr lang="uk-UA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Вішнікіна</a:t>
            </a:r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Л.П.). 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Проєктна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діяльність у шкільному курсі географії материків і океанів як засіб формування екологічної свідомості учнів на засадах стратегії сталого розвитку. Збірник матеріалів ХХ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наукової конференції здобувачів вищої освіти факультету історії та географії. Травень 2025 р. С.180-182.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1835695" y="-21554"/>
            <a:ext cx="4769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Студентські публікації: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7116"/>
            <a:ext cx="2076649" cy="293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645024"/>
            <a:ext cx="2213479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089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Публікації у фахових виданнях</a:t>
            </a:r>
            <a:r>
              <a:rPr lang="ru-RU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3200" dirty="0" err="1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внесених</a:t>
            </a:r>
            <a:r>
              <a:rPr lang="ru-RU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баз </a:t>
            </a:r>
            <a:r>
              <a:rPr lang="ru-RU" sz="3200" dirty="0" err="1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даних</a:t>
            </a:r>
            <a:r>
              <a:rPr lang="uk-UA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Index Copernicus</a:t>
            </a:r>
            <a:r>
              <a:rPr lang="uk-UA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251651"/>
            <a:ext cx="2786151" cy="3970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кутник 7"/>
          <p:cNvSpPr/>
          <p:nvPr/>
        </p:nvSpPr>
        <p:spPr>
          <a:xfrm>
            <a:off x="130776" y="5805264"/>
            <a:ext cx="8748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Єрмаков В., Сарнавський С., </a:t>
            </a:r>
            <a:r>
              <a:rPr lang="uk-UA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Шуканова</a:t>
            </a:r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А., </a:t>
            </a:r>
            <a:r>
              <a:rPr lang="uk-UA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Вішнікіна</a:t>
            </a:r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Л., &amp; </a:t>
            </a:r>
            <a:r>
              <a:rPr lang="uk-UA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Помаз</a:t>
            </a:r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 (2025). 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полікультурної компетентності при вивченні географії України і світу. 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Витоки педагогічної майстерності, (35), 107–112.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https://doi.org/10.33989/2075-146x.2025.35.331079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35012">
            <a:off x="4233254" y="1576325"/>
            <a:ext cx="4392207" cy="3383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265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609015" y="487025"/>
            <a:ext cx="653498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Сунцова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Валерія (наукова керівниця – проф.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Вішнікіна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Л.П.).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</a:p>
          <a:p>
            <a:pPr algn="just"/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геоекологічних проблем 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курсі географії 8-го класу. Збірник матеріалів ХХ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наукової конференції здобувачів вищої освіти факультету історії та географії. Травень 2025 р. С. 185-187.</a:t>
            </a:r>
          </a:p>
          <a:p>
            <a:pPr algn="just"/>
            <a:endParaRPr lang="uk-UA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Четверик І. М. (науковий керівник Єрмаков В.В.).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біоіндикації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</a:t>
            </a:r>
          </a:p>
          <a:p>
            <a:pPr algn="just"/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ландшафтному моніторингу. Збірник матеріалів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наукової конференції здобувачів вищої освіти факультету історії та географії. Травень 2025 року. Полтава: ІВЦ ПНПУ, 2025. С. 187-188.</a:t>
            </a:r>
          </a:p>
          <a:p>
            <a:pPr algn="just"/>
            <a:endParaRPr lang="uk-UA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Чічікало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Д.В. (науковий керівник Єрмаков В.В.).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 малих річок в умовах</a:t>
            </a:r>
          </a:p>
          <a:p>
            <a:pPr algn="just"/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 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урболандшафтів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Збірник матеріалів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наукової конференції здобувачів вищої освіти факультету історії та географії. Травень 2025 року. Полтава: ІВЦ ПНПУ, 2025. С. 189-191.</a:t>
            </a:r>
          </a:p>
          <a:p>
            <a:pPr algn="just"/>
            <a:endParaRPr lang="uk-UA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Некрасова М.О. (науковий керівник Єрмаков В.В.).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міжпредметних зв’язків</a:t>
            </a:r>
          </a:p>
          <a:p>
            <a:pPr algn="just"/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вивченні національної економіки 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шкільному курсі географії. Магістерські студії – 2025. Полтава: ПНПУ імені В. Г. Короленка, 2025. С. 217-*222.</a:t>
            </a:r>
          </a:p>
          <a:p>
            <a:pPr algn="just"/>
            <a:endParaRPr lang="uk-UA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Бордюг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А. (науковий керівник Копилець Є. В.).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організації</a:t>
            </a:r>
          </a:p>
          <a:p>
            <a:pPr algn="just"/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дослідницької діяльності учнів із географії у рамках краєзнавчих експедицій учнівської</a:t>
            </a:r>
          </a:p>
          <a:p>
            <a:pPr algn="just"/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 “Мій рідний край” та “Моя Батьківщина - Україна”. Десяті Сумські наукові</a:t>
            </a:r>
          </a:p>
          <a:p>
            <a:pPr algn="just"/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географічні читання : збірник матеріалів Всеукраїнської наукової конференції (Суми, 17-18 жовтня 2025 р.). / [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упоряд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Корнус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О.]. Суми, 2025. С. 25-27.</a:t>
            </a:r>
          </a:p>
          <a:p>
            <a:pPr algn="just"/>
            <a:endParaRPr lang="uk-UA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13.Заклепенко К. (науковий керівник Копилець Є. В.).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Культурний 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брендинг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</a:t>
            </a:r>
          </a:p>
          <a:p>
            <a:pPr algn="just"/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туристична візитівка регіону. Актуальні проблеми культурології : збірник матеріалів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Всеукраїнського круглого столу здобувачів вищої освіти (24 квітня 2025 р.). Полтава : ПНПУ імені В. Г. Короленка, 2025. С. 61-64.</a:t>
            </a:r>
          </a:p>
          <a:p>
            <a:pPr algn="just"/>
            <a:endParaRPr lang="uk-UA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Стеценко Є. (науковий керівник Копилець Є. В.).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вивчення теми</a:t>
            </a:r>
          </a:p>
          <a:p>
            <a:pPr algn="just"/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«Азія» у курсі географії 9 класу за модельними навчальними програмами НУШ. Збірник матеріалів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XXVIII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 конференції здобувачів вищої освіти факультету історії та географії. Травень 2025 р. Полтава : ІВЦ ПНПУ, 2025. С. 183-184.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1835695" y="-21554"/>
            <a:ext cx="4769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Студентські публікації: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" y="480940"/>
            <a:ext cx="1805492" cy="255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97" y="2852936"/>
            <a:ext cx="1545998" cy="200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" y="4653136"/>
            <a:ext cx="1440159" cy="209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392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108470" y="1272838"/>
            <a:ext cx="60121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Шкаріна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(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наук.кер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Сарнавський С.П.).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Природні умови басейну річки</a:t>
            </a: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Чорної (м. Полтава). с. 192-194. Збірник матеріалів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наукової конференції</a:t>
            </a: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 вищої освіти факультету історії та географії. Травень 2025 року. Полтава: ІВЦ ПНПУ, 2025. 195 с.</a:t>
            </a:r>
          </a:p>
          <a:p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Шпанько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(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наук.кер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Сарнавський С.П.).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Просторові закономірності</a:t>
            </a: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 релігій у світі. с. 212-217. Магістерські студії - 2025. Полтава: ПНПУ імені 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В.Г.Короленка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2025. 222 с.</a:t>
            </a:r>
          </a:p>
          <a:p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Сидорчук І. (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наук.кер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Сарнавський С.П.).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Сільське господарство як об’єкт</a:t>
            </a: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географічного дослідження. с. 205-212. Магістерські студії - 2025. Полтава: ПНПУ імені 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В.Г.Короленка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2025. 222 с.</a:t>
            </a:r>
          </a:p>
          <a:p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 Пасько Д. (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наук.кер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Сарнавський С.П.).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Ґрунтово-рослинний покрив басейну</a:t>
            </a: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річки Хорол. с. 200-204. Магістерські студії - 2025. Полтава: ПНПУ імені 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В.Г.Короленка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2025. 222 с.</a:t>
            </a:r>
          </a:p>
          <a:p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 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Одерій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(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наук.кер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Сарнавський С.П.).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Лісові та паркові зони міста Полтави:</a:t>
            </a: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 стан, значення та перспективи збереження. с. 195-200. Магістерські студії - 2025. Полтава: ПНПУ імені 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В.Г.Короленка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2025. 222 с.</a:t>
            </a:r>
          </a:p>
          <a:p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 Лугова С. (</a:t>
            </a:r>
            <a:r>
              <a:rPr lang="uk-UA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наук.кер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Сарнавський С.П.).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фічн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ння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йну</a:t>
            </a:r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Орчику. с. 190-194. Магістерські студії - 2025. Полтава: ПНПУ імені 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В.Г.Короленка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2025. 222 с.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1835695" y="-21554"/>
            <a:ext cx="4769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Студентські публікації: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7116"/>
            <a:ext cx="2076649" cy="293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645024"/>
            <a:ext cx="2213479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959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36512" y="2958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Результати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участі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студентів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у ІІ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турі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Всеукраїнського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конкурсу </a:t>
            </a:r>
          </a:p>
          <a:p>
            <a:pPr algn="ctr"/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студентських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наукових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робіт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з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природничо-математичних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дисциплін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(Методика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навчання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географії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)</a:t>
            </a:r>
          </a:p>
          <a:p>
            <a:pPr algn="ctr"/>
            <a:endParaRPr lang="uk-UA" sz="1600" dirty="0">
              <a:ln w="1016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33525" y="18669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indent="158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58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58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860335"/>
              </p:ext>
            </p:extLst>
          </p:nvPr>
        </p:nvGraphicFramePr>
        <p:xfrm>
          <a:off x="2339751" y="1700808"/>
          <a:ext cx="6480721" cy="4908432"/>
        </p:xfrm>
        <a:graphic>
          <a:graphicData uri="http://schemas.openxmlformats.org/drawingml/2006/table">
            <a:tbl>
              <a:tblPr/>
              <a:tblGrid>
                <a:gridCol w="325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3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8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1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95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005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ПІБ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Група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Назва теми роботи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Науковий керівник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Місце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Самофалов Леонід Віталійович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ГО-44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Використання методу дебатів у вивчені шкільної соціально-економічної географії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К. пед.н., доц. Шуканова А.А.</a:t>
                      </a:r>
                      <a:endParaRPr lang="ru-RU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117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Смагін</a:t>
                      </a: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Роман Юрійович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ГО-34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Вивчення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флори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та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фауни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Чорного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моря у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шкільному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курсі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географії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Стар.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викл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., доктор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філософії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з наук про Землю</a:t>
                      </a:r>
                      <a:endParaRPr lang="ru-RU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Сарнавський С.П.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117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Темнохуд</a:t>
                      </a: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Марк Юрійович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ГО-34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Природа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Полтавської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територіальної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громади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та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її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вивчення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у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шкільному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курсі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географії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К. геогр. н., доц.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Єрмаков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В.В.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ІІІ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1"/>
            <a:ext cx="2088232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11251"/>
            <a:ext cx="1570037" cy="164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0"/>
          <a:stretch/>
        </p:blipFill>
        <p:spPr bwMode="auto">
          <a:xfrm>
            <a:off x="323527" y="3356992"/>
            <a:ext cx="1426021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240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36512" y="2958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Результати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участі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студентів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у ІІ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турі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Всеукраїнського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конкурсу </a:t>
            </a:r>
          </a:p>
          <a:p>
            <a:pPr algn="ctr"/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студентських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наукових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робіт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з туризму</a:t>
            </a:r>
          </a:p>
          <a:p>
            <a:pPr algn="ctr"/>
            <a:endParaRPr lang="uk-UA" sz="1600" dirty="0">
              <a:ln w="1016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33525" y="18669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indent="158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58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58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533789"/>
              </p:ext>
            </p:extLst>
          </p:nvPr>
        </p:nvGraphicFramePr>
        <p:xfrm>
          <a:off x="2411761" y="1700808"/>
          <a:ext cx="6408711" cy="4904648"/>
        </p:xfrm>
        <a:graphic>
          <a:graphicData uri="http://schemas.openxmlformats.org/drawingml/2006/table">
            <a:tbl>
              <a:tblPr/>
              <a:tblGrid>
                <a:gridCol w="32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40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34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75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33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005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ПІБ.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Група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Назва теми роботи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Примітки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Місце</a:t>
                      </a:r>
                      <a:endParaRPr lang="uk-UA">
                        <a:effectLst/>
                      </a:endParaRPr>
                    </a:p>
                  </a:txBody>
                  <a:tcPr marL="73025" marR="730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Федотова Катерина</a:t>
                      </a:r>
                      <a:endParaRPr lang="uk-UA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Едуардівна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Т-45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Розвиток екологічного туризму на природоохоронних територіях України</a:t>
                      </a:r>
                      <a:endParaRPr lang="ru-RU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К. пед.н., доц. Шуканова А.А.</a:t>
                      </a:r>
                      <a:endParaRPr lang="ru-RU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</a:t>
                      </a:r>
                      <a:endParaRPr lang="uk-UA">
                        <a:effectLst/>
                      </a:endParaRPr>
                    </a:p>
                  </a:txBody>
                  <a:tcPr marL="73025" marR="730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117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Шкурпела</a:t>
                      </a: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Микола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Олександрович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Т-45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Стан та перспективи розвитку оздоровчо-спортивного туризму на Полтавщині</a:t>
                      </a:r>
                      <a:endParaRPr lang="ru-RU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Асист. Копилець Є.В. 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</a:t>
                      </a:r>
                      <a:endParaRPr lang="uk-UA">
                        <a:effectLst/>
                      </a:endParaRPr>
                    </a:p>
                  </a:txBody>
                  <a:tcPr marL="73025" marR="730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117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Золотько Ніката Євгенович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Т-35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Сучасний стан та тенденції розвитку туризму в Німеччині</a:t>
                      </a:r>
                      <a:endParaRPr lang="ru-RU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К. пед.н., доц. Шуканова А.А.</a:t>
                      </a:r>
                      <a:endParaRPr lang="ru-RU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ІІІ</a:t>
                      </a:r>
                      <a:endParaRPr lang="uk-UA" dirty="0">
                        <a:effectLst/>
                      </a:endParaRPr>
                    </a:p>
                  </a:txBody>
                  <a:tcPr marL="73025" marR="730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6" y="5085184"/>
            <a:ext cx="1361260" cy="144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48" y="1700808"/>
            <a:ext cx="1784995" cy="16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5" y="3501008"/>
            <a:ext cx="1342854" cy="141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523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36512" y="2958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Результати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участі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студентів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у ІІ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турі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студентської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олімпіади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з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географії</a:t>
            </a:r>
            <a:endParaRPr lang="ru-RU" sz="1600" dirty="0">
              <a:ln w="1016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uk-UA" sz="1600" dirty="0">
              <a:ln w="1016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33525" y="18669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indent="158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58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58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841967"/>
              </p:ext>
            </p:extLst>
          </p:nvPr>
        </p:nvGraphicFramePr>
        <p:xfrm>
          <a:off x="251012" y="1268760"/>
          <a:ext cx="8568952" cy="4824533"/>
        </p:xfrm>
        <a:graphic>
          <a:graphicData uri="http://schemas.openxmlformats.org/drawingml/2006/table">
            <a:tbl>
              <a:tblPr/>
              <a:tblGrid>
                <a:gridCol w="771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9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3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32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ПІБ / (викладач, який готував)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Група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Місце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2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Самофалов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Леонід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Віталійович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/ (С. Сарнавський)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ГО-44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490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Здоровенко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Ольга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Андріївна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/ (В.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Єрмаков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)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СОГ-24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2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Сморщок Дарина Андріївна /  (Л. Вішнікіна)</a:t>
                      </a:r>
                      <a:endParaRPr lang="ru-RU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Т-25/1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2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Смагін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Роман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Юрійович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/ (Є.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Копилець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)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ГО-34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ІІІ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2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Катаман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Анжеліка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Сергіївна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/ (П.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Шуканов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)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ГО-24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ІІІ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2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Іващенко Анна В’ячеславівна / (А. Шуканова)</a:t>
                      </a:r>
                      <a:endParaRPr lang="ru-RU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ГО-24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ІІІ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776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36512" y="2958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Результати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участі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студентів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у ІІ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турі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студентської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олімпіади</a:t>
            </a:r>
            <a:r>
              <a:rPr lang="ru-RU" sz="1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з туризму</a:t>
            </a:r>
          </a:p>
          <a:p>
            <a:pPr algn="ctr"/>
            <a:endParaRPr lang="uk-UA" sz="1600" dirty="0">
              <a:ln w="1016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33525" y="18669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indent="158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58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58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00753"/>
              </p:ext>
            </p:extLst>
          </p:nvPr>
        </p:nvGraphicFramePr>
        <p:xfrm>
          <a:off x="251012" y="1268760"/>
          <a:ext cx="8568952" cy="4445292"/>
        </p:xfrm>
        <a:graphic>
          <a:graphicData uri="http://schemas.openxmlformats.org/drawingml/2006/table">
            <a:tbl>
              <a:tblPr/>
              <a:tblGrid>
                <a:gridCol w="771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9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3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32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ПІБ / (викладач, який готував)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Група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Місце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2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Федотова Катерина  / (П. Шуканов)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Т-45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66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Золотько</a:t>
                      </a: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Нікіта /  (А. Шуканова)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Т-35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2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Іващенко Анна / (Є. Копилець)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ГО-24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2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Сапун Марина / (В. Єрмаков)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Т-25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ІІІ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2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Леонова Анастасія / (Л. Вішнікіна)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Т-25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ІІІ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2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Шкурпела Микола / (С. Сарнавський )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Т-45</a:t>
                      </a:r>
                      <a:endParaRPr lang="uk-UA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ІІІ</a:t>
                      </a:r>
                      <a:endParaRPr lang="uk-UA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7430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67544" y="399"/>
            <a:ext cx="8449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МІЖНАРОДНА  ДІЯЛЬНІСТЬ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0" y="923729"/>
            <a:ext cx="91440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науково-практичної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інтернет-конференції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виміри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туризму» з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участю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трав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 року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кооперації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партнерами:</a:t>
            </a:r>
          </a:p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Азербайджанським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Університетський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коледж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Копенгагена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r="11378"/>
          <a:stretch/>
        </p:blipFill>
        <p:spPr bwMode="auto">
          <a:xfrm>
            <a:off x="1187624" y="1818724"/>
            <a:ext cx="597666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51520" y="5373217"/>
            <a:ext cx="3624006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355976" y="5373218"/>
            <a:ext cx="3622576" cy="150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889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243575" y="2104692"/>
            <a:ext cx="5900425" cy="1815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Копилець Євгеній Вікторович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проходив міжнародне стажування:</a:t>
            </a: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Копилець Є. В. Безпека навколишнього природного середовища як складова безпеки активного туризму. Формування навичок безпеки : матеріали всеукраїнського науково-педагогічного підвищення кваліфікації. 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3 лютого – 16 березня 2025 року. Львів –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Торунь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Liha-pres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2025. 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С.22-24.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67544" y="399"/>
            <a:ext cx="8449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МІЖНАРОДНА  ДІЯЛЬНІСТЬ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4" y="1268760"/>
            <a:ext cx="27336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443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27292" y="399"/>
            <a:ext cx="89296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СТАЖУВАННЯ В ЗВО УКРАЇНИ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3779912" y="1268760"/>
            <a:ext cx="51480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i="1" dirty="0"/>
              <a:t>Наукове стажування Сарнавського С.П. в Уманському державному педагогічному університеті імені Павла Тичини</a:t>
            </a:r>
          </a:p>
          <a:p>
            <a:endParaRPr lang="uk-UA" sz="1400" dirty="0"/>
          </a:p>
          <a:p>
            <a:r>
              <a:rPr lang="uk-UA" sz="1400" dirty="0"/>
              <a:t>Строк стажування:</a:t>
            </a:r>
          </a:p>
          <a:p>
            <a:r>
              <a:rPr lang="uk-UA" sz="1400" dirty="0"/>
              <a:t>з 07 квітня 2025 року по 16 травня 2025 року.</a:t>
            </a:r>
          </a:p>
          <a:p>
            <a:endParaRPr lang="uk-UA" sz="1400" dirty="0"/>
          </a:p>
          <a:p>
            <a:r>
              <a:rPr lang="uk-UA" sz="1400" b="1" i="1" dirty="0"/>
              <a:t>Тема стажування: </a:t>
            </a:r>
          </a:p>
          <a:p>
            <a:r>
              <a:rPr lang="uk-UA" sz="1400" dirty="0"/>
              <a:t>«Вдосконалення методики формування професійних компетентностей здобувачів вищої освіти при вивченні дисциплін географічного спрямування із застосуванням </a:t>
            </a:r>
            <a:r>
              <a:rPr lang="uk-UA" sz="1400" dirty="0" err="1"/>
              <a:t>геоінформаційних</a:t>
            </a:r>
            <a:r>
              <a:rPr lang="uk-UA" sz="1400" dirty="0"/>
              <a:t> систем та технологій».</a:t>
            </a:r>
          </a:p>
          <a:p>
            <a:endParaRPr lang="uk-UA" sz="1400" dirty="0"/>
          </a:p>
          <a:p>
            <a:r>
              <a:rPr lang="uk-UA" sz="1400" b="1" i="1" dirty="0"/>
              <a:t>Мета стажування</a:t>
            </a:r>
            <a:r>
              <a:rPr lang="uk-UA" sz="1400" dirty="0"/>
              <a:t>: удосконалення науково-педагогічного рівня викладання професійних компетентностей здобувачів вищої освіти при вивченні дисциплін географічного спрямування із застосуванням </a:t>
            </a:r>
            <a:r>
              <a:rPr lang="uk-UA" sz="1400" dirty="0" err="1"/>
              <a:t>геоінформаційних</a:t>
            </a:r>
            <a:r>
              <a:rPr lang="uk-UA" sz="1400" dirty="0"/>
              <a:t> систем та технологій.</a:t>
            </a:r>
          </a:p>
          <a:p>
            <a:endParaRPr lang="uk-UA" sz="1400" dirty="0"/>
          </a:p>
          <a:p>
            <a:r>
              <a:rPr lang="uk-UA" sz="1400" dirty="0"/>
              <a:t>Кількість годин / кредитів – 180 годин / 6 кредитів.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8" y="1253669"/>
            <a:ext cx="27527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263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354971" y="404664"/>
            <a:ext cx="6499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ДЯКУЄМО ЗА УВАГУ!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56" y="1628800"/>
            <a:ext cx="436302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529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Публікації у фахових виданнях</a:t>
            </a:r>
            <a:r>
              <a:rPr lang="ru-RU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3200" dirty="0" err="1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внесених</a:t>
            </a:r>
            <a:r>
              <a:rPr lang="ru-RU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баз </a:t>
            </a:r>
            <a:r>
              <a:rPr lang="ru-RU" sz="3200" dirty="0" err="1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даних</a:t>
            </a:r>
            <a:r>
              <a:rPr lang="uk-UA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Index Copernicus</a:t>
            </a:r>
            <a:r>
              <a:rPr lang="uk-UA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130776" y="5805264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Сарнавський С., </a:t>
            </a:r>
            <a:r>
              <a:rPr lang="uk-UA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Закалюжний</a:t>
            </a:r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В., Гребінь В., Єрмаков В., Копилець Є. </a:t>
            </a: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 та розвиток річкової мережі в </a:t>
            </a:r>
            <a:r>
              <a:rPr lang="uk-UA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суббасейні</a:t>
            </a:r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Середнього Дніпра в антропогеновий період. Географічний часопис Волинського національного університету імені Лесі Українки. 2025. № 5. С. 44-56.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URL: https://doi.org/10.32782/geochasvnu.2025.5.04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3" t="20693" b="12645"/>
          <a:stretch/>
        </p:blipFill>
        <p:spPr bwMode="auto">
          <a:xfrm>
            <a:off x="107522" y="1340767"/>
            <a:ext cx="3096325" cy="405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44" y="1347646"/>
            <a:ext cx="5849466" cy="411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Публікації у фахових виданнях</a:t>
            </a:r>
            <a:r>
              <a:rPr lang="ru-RU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3200" dirty="0" err="1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внесених</a:t>
            </a:r>
            <a:r>
              <a:rPr lang="ru-RU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баз </a:t>
            </a:r>
            <a:r>
              <a:rPr lang="ru-RU" sz="3200" dirty="0" err="1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даних</a:t>
            </a:r>
            <a:r>
              <a:rPr lang="uk-UA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Index Copernicus</a:t>
            </a:r>
            <a:r>
              <a:rPr lang="uk-UA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" y="6021288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Сарнавський С., Єрмаков В., &amp; </a:t>
            </a:r>
            <a:r>
              <a:rPr lang="uk-UA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Помаз</a:t>
            </a:r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 (2025). 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Туристичні карти та ГІС-технології у підготовці майбутніх учителів географії. 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Витоки педагогічної майстерності, (36), 206–211.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https://doi.org/10.33989/2075-146x.2025.36.339472</a:t>
            </a:r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7"/>
          <a:stretch/>
        </p:blipFill>
        <p:spPr bwMode="auto">
          <a:xfrm>
            <a:off x="4283968" y="1556792"/>
            <a:ext cx="4710663" cy="30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t="-719" r="-563" b="719"/>
          <a:stretch/>
        </p:blipFill>
        <p:spPr bwMode="auto">
          <a:xfrm>
            <a:off x="5680" y="2132856"/>
            <a:ext cx="4566320" cy="361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9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15616" y="116631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Публікації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фахових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виданнях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категорії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 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(за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профілем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кафедри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):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0" y="74947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Сарнавський С.П.,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Гребінь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В.В.,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Єрмаков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В.В. </a:t>
            </a:r>
          </a:p>
          <a:p>
            <a:pPr algn="ctr"/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Типовий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гідрограф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стоку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лівих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приток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Середнього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Дніпра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багаторічна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динаміка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</a:p>
          <a:p>
            <a:pPr algn="ctr"/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Гідрологія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гідрохімія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гідроекологія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2024.  № 4(74).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23-30. </a:t>
            </a:r>
            <a:endParaRPr lang="uk-UA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DOI: https://doi.org/10.17721/2306-5680.2024.4.2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Примітка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журнал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вийшов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січні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 року)</a:t>
            </a:r>
          </a:p>
          <a:p>
            <a:pPr algn="ctr"/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" y="5471392"/>
            <a:ext cx="9115667" cy="138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944"/>
            <a:ext cx="5512076" cy="259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944" y="1988840"/>
            <a:ext cx="3312368" cy="357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96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15616" y="116631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Публікації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фахових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виданнях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категорії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 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(за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профілем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кафедри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):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485056" y="1340768"/>
            <a:ext cx="8173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Самойленко В. М.,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Вішнікіна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 П.,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Діброва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І. О. </a:t>
            </a:r>
          </a:p>
          <a:p>
            <a:pPr algn="ctr"/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Природничо-географічні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моделі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їхньої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систематизації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Географія та туризм. 2025, </a:t>
            </a: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78. С. 46-55.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https://doi.org/10.17721/2308-135X.2025.78.46-55 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89" y="2276872"/>
            <a:ext cx="7554813" cy="28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032"/>
            <a:ext cx="9144000" cy="129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206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15616" y="116631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Публікації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фахових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виданнях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категорії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 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(за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профілем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кафедри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):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467544" y="883978"/>
            <a:ext cx="8173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Vishnikina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L., &amp;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Halushka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(2025). Application of diagnostic competency-based tasks as a means of mitigating educational losses of prospective geography teachers . Pedagogical Sciences, (85), 54–65. https://doi.org/10.33989/2524-2474.2025.1.54 </a:t>
            </a:r>
            <a:endParaRPr lang="uk-UA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772816"/>
            <a:ext cx="840760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971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15616" y="116631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Публікації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фахових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виданнях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категорії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 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(за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профілем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кафедри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):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467544" y="883978"/>
            <a:ext cx="8173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Єрмаков, В., Сарнавський, С., </a:t>
            </a:r>
            <a:r>
              <a:rPr lang="uk-UA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Помаз</a:t>
            </a:r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Ю. Водні об’єкти Полтавської області</a:t>
            </a: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рекреаційно-туристичний ресурс та умови його використання. Адаптивне</a:t>
            </a:r>
          </a:p>
          <a:p>
            <a:pPr algn="ctr"/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управління: теорія і практика. Серія Економіка, 20 (40). 2025.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URL:</a:t>
            </a:r>
          </a:p>
          <a:p>
            <a:pPr algn="ctr"/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https://doi.org/10.33296/2707-0654-20(40)-09</a:t>
            </a:r>
            <a:endParaRPr lang="uk-UA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200" y="1916832"/>
            <a:ext cx="5184576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7562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5018</Words>
  <Application>Microsoft Office PowerPoint</Application>
  <PresentationFormat>Екран (4:3)</PresentationFormat>
  <Paragraphs>427</Paragraphs>
  <Slides>39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RePack by Diakov</dc:creator>
  <cp:lastModifiedBy>Анжела Шуканова</cp:lastModifiedBy>
  <cp:revision>58</cp:revision>
  <dcterms:created xsi:type="dcterms:W3CDTF">2022-12-28T17:41:21Z</dcterms:created>
  <dcterms:modified xsi:type="dcterms:W3CDTF">2026-01-05T19:02:26Z</dcterms:modified>
</cp:coreProperties>
</file>